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339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</p:sldIdLst>
  <p:sldSz cx="9144000" cy="6858000" type="screen4x3"/>
  <p:notesSz cx="6858000" cy="9144000"/>
  <p:embeddedFontLst>
    <p:embeddedFont>
      <p:font typeface="배달의민족 주아" panose="02020603020101020101" pitchFamily="18" charset="-127"/>
      <p:regular r:id="rId86"/>
    </p:embeddedFont>
    <p:embeddedFont>
      <p:font typeface="맑은 고딕" panose="020B0503020000020004" pitchFamily="50" charset="-127"/>
      <p:regular r:id="rId87"/>
      <p:bold r:id="rId88"/>
    </p:embeddedFont>
    <p:embeddedFont>
      <p:font typeface="Calibri" panose="020F0502020204030204" pitchFamily="34" charset="0"/>
      <p:regular r:id="rId89"/>
      <p:bold r:id="rId90"/>
      <p:italic r:id="rId91"/>
      <p:boldItalic r:id="rId92"/>
    </p:embeddedFont>
    <p:embeddedFont>
      <p:font typeface="Calibri Light" panose="020F0302020204030204" pitchFamily="34" charset="0"/>
      <p:regular r:id="rId93"/>
      <p:italic r:id="rId9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9D49FC0E-9CE5-4A36-B8BC-4CEB5C7CF99C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2"/>
            <p14:sldId id="270"/>
            <p14:sldId id="271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339"/>
            <p14:sldId id="281"/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303"/>
            <p14:sldId id="304"/>
            <p14:sldId id="305"/>
            <p14:sldId id="306"/>
            <p14:sldId id="307"/>
            <p14:sldId id="308"/>
            <p14:sldId id="309"/>
            <p14:sldId id="310"/>
            <p14:sldId id="311"/>
            <p14:sldId id="312"/>
            <p14:sldId id="313"/>
            <p14:sldId id="314"/>
            <p14:sldId id="315"/>
            <p14:sldId id="316"/>
            <p14:sldId id="317"/>
            <p14:sldId id="318"/>
            <p14:sldId id="319"/>
            <p14:sldId id="320"/>
            <p14:sldId id="321"/>
            <p14:sldId id="322"/>
            <p14:sldId id="323"/>
            <p14:sldId id="324"/>
            <p14:sldId id="325"/>
            <p14:sldId id="326"/>
            <p14:sldId id="327"/>
            <p14:sldId id="328"/>
            <p14:sldId id="329"/>
            <p14:sldId id="330"/>
            <p14:sldId id="331"/>
            <p14:sldId id="332"/>
            <p14:sldId id="333"/>
            <p14:sldId id="334"/>
            <p14:sldId id="335"/>
            <p14:sldId id="336"/>
            <p14:sldId id="337"/>
            <p14:sldId id="33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LAN BE" initials="PB" lastIdx="1" clrIdx="0">
    <p:extLst>
      <p:ext uri="{19B8F6BF-5375-455C-9EA6-DF929625EA0E}">
        <p15:presenceInfo xmlns:p15="http://schemas.microsoft.com/office/powerpoint/2012/main" userId="PLAN BE" providerId="None"/>
      </p:ext>
    </p:extLst>
  </p:cmAuthor>
  <p:cmAuthor id="2" name="BoMi" initials="B" lastIdx="2" clrIdx="1">
    <p:extLst>
      <p:ext uri="{19B8F6BF-5375-455C-9EA6-DF929625EA0E}">
        <p15:presenceInfo xmlns:p15="http://schemas.microsoft.com/office/powerpoint/2012/main" userId="BoM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44F"/>
    <a:srgbClr val="0000FF"/>
    <a:srgbClr val="1F4E79"/>
    <a:srgbClr val="FBA305"/>
    <a:srgbClr val="C606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30" autoAdjust="0"/>
    <p:restoredTop sz="96513" autoAdjust="0"/>
  </p:normalViewPr>
  <p:slideViewPr>
    <p:cSldViewPr snapToGrid="0">
      <p:cViewPr varScale="1">
        <p:scale>
          <a:sx n="82" d="100"/>
          <a:sy n="82" d="100"/>
        </p:scale>
        <p:origin x="84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font" Target="fonts/font4.fntdata"/><Relationship Id="rId97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font" Target="fonts/font2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font" Target="fonts/font5.fntdata"/><Relationship Id="rId95" Type="http://schemas.openxmlformats.org/officeDocument/2006/relationships/commentAuthors" Target="commentAuthor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font" Target="fonts/font8.fntdata"/><Relationship Id="rId98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font" Target="fonts/font3.fntdata"/><Relationship Id="rId91" Type="http://schemas.openxmlformats.org/officeDocument/2006/relationships/font" Target="fonts/font6.fntdata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font" Target="fonts/font1.fntdata"/><Relationship Id="rId94" Type="http://schemas.openxmlformats.org/officeDocument/2006/relationships/font" Target="fonts/font9.fntdata"/><Relationship Id="rId9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F65F-C0C5-4645-8784-102A8086EB55}" type="datetimeFigureOut">
              <a:rPr lang="ko-KR" altLang="en-US" smtClean="0"/>
              <a:t>2019-09-10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2BD0-DD10-4FF8-9837-4E01C67F41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1420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F65F-C0C5-4645-8784-102A8086EB55}" type="datetimeFigureOut">
              <a:rPr lang="ko-KR" altLang="en-US" smtClean="0"/>
              <a:t>2019-09-10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2BD0-DD10-4FF8-9837-4E01C67F41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9152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F65F-C0C5-4645-8784-102A8086EB55}" type="datetimeFigureOut">
              <a:rPr lang="ko-KR" altLang="en-US" smtClean="0"/>
              <a:t>2019-09-10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2BD0-DD10-4FF8-9837-4E01C67F41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9447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F65F-C0C5-4645-8784-102A8086EB55}" type="datetimeFigureOut">
              <a:rPr lang="ko-KR" altLang="en-US" smtClean="0"/>
              <a:t>2019-09-10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2BD0-DD10-4FF8-9837-4E01C67F41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1686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F65F-C0C5-4645-8784-102A8086EB55}" type="datetimeFigureOut">
              <a:rPr lang="ko-KR" altLang="en-US" smtClean="0"/>
              <a:t>2019-09-10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2BD0-DD10-4FF8-9837-4E01C67F41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2574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F65F-C0C5-4645-8784-102A8086EB55}" type="datetimeFigureOut">
              <a:rPr lang="ko-KR" altLang="en-US" smtClean="0"/>
              <a:t>2019-09-10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2BD0-DD10-4FF8-9837-4E01C67F41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3587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F65F-C0C5-4645-8784-102A8086EB55}" type="datetimeFigureOut">
              <a:rPr lang="ko-KR" altLang="en-US" smtClean="0"/>
              <a:t>2019-09-10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2BD0-DD10-4FF8-9837-4E01C67F41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2593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F65F-C0C5-4645-8784-102A8086EB55}" type="datetimeFigureOut">
              <a:rPr lang="ko-KR" altLang="en-US" smtClean="0"/>
              <a:t>2019-09-10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2BD0-DD10-4FF8-9837-4E01C67F41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992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F65F-C0C5-4645-8784-102A8086EB55}" type="datetimeFigureOut">
              <a:rPr lang="ko-KR" altLang="en-US" smtClean="0"/>
              <a:t>2019-09-10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2BD0-DD10-4FF8-9837-4E01C67F41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1726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F65F-C0C5-4645-8784-102A8086EB55}" type="datetimeFigureOut">
              <a:rPr lang="ko-KR" altLang="en-US" smtClean="0"/>
              <a:t>2019-09-10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2BD0-DD10-4FF8-9837-4E01C67F41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249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4F65F-C0C5-4645-8784-102A8086EB55}" type="datetimeFigureOut">
              <a:rPr lang="ko-KR" altLang="en-US" smtClean="0"/>
              <a:t>2019-09-10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62BD0-DD10-4FF8-9837-4E01C67F41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7930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B4F65F-C0C5-4645-8784-102A8086EB55}" type="datetimeFigureOut">
              <a:rPr lang="ko-KR" altLang="en-US" smtClean="0"/>
              <a:t>2019-09-10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62BD0-DD10-4FF8-9837-4E01C67F41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1858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4256EF9D-9ED8-4A6E-9971-182D4C3452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2FD15AE-212C-4548-A2F2-801295565CE9}"/>
              </a:ext>
            </a:extLst>
          </p:cNvPr>
          <p:cNvSpPr txBox="1"/>
          <p:nvPr/>
        </p:nvSpPr>
        <p:spPr>
          <a:xfrm>
            <a:off x="1333674" y="3429000"/>
            <a:ext cx="67874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600" dirty="0">
                <a:ln w="19050">
                  <a:solidFill>
                    <a:schemeClr val="bg1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청소년 생활안전 교육</a:t>
            </a:r>
          </a:p>
        </p:txBody>
      </p:sp>
    </p:spTree>
    <p:extLst>
      <p:ext uri="{BB962C8B-B14F-4D97-AF65-F5344CB8AC3E}">
        <p14:creationId xmlns:p14="http://schemas.microsoft.com/office/powerpoint/2010/main" val="456292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B043AEE0-37E0-4FB2-8155-AFFA52F572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B231A99-745D-446E-B479-814970B71345}"/>
              </a:ext>
            </a:extLst>
          </p:cNvPr>
          <p:cNvSpPr txBox="1"/>
          <p:nvPr/>
        </p:nvSpPr>
        <p:spPr>
          <a:xfrm>
            <a:off x="2575672" y="3745108"/>
            <a:ext cx="422743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시작하기 전에</a:t>
            </a:r>
            <a:r>
              <a:rPr lang="en-US" altLang="ko-KR" sz="4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</a:t>
            </a:r>
          </a:p>
          <a:p>
            <a:pPr algn="ctr"/>
            <a:r>
              <a:rPr lang="ko-KR" altLang="en-US" sz="4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함께 풀어볼까요</a:t>
            </a:r>
            <a:r>
              <a:rPr lang="en-US" altLang="ko-KR" sz="4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48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28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2D053817-8C46-4450-9349-07B1DFCBA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90E2E62-E4FD-42AC-B37C-4AECF71B1C2D}"/>
              </a:ext>
            </a:extLst>
          </p:cNvPr>
          <p:cNvSpPr txBox="1"/>
          <p:nvPr/>
        </p:nvSpPr>
        <p:spPr>
          <a:xfrm>
            <a:off x="865697" y="689087"/>
            <a:ext cx="74126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Q.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청소년 야외활동 참여 복장으로 </a:t>
            </a:r>
            <a:r>
              <a:rPr lang="ko-KR" altLang="en-US" sz="2800" u="sng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올바르지 않는</a:t>
            </a:r>
            <a:r>
              <a:rPr lang="ko-KR" altLang="en-US" sz="2800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것은</a:t>
            </a:r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28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16040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CAF114E8-6B61-4F32-9358-B399586D0C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64ED0B9-3740-4A50-81AD-DBD2218CF50E}"/>
              </a:ext>
            </a:extLst>
          </p:cNvPr>
          <p:cNvSpPr txBox="1"/>
          <p:nvPr/>
        </p:nvSpPr>
        <p:spPr>
          <a:xfrm>
            <a:off x="865697" y="689087"/>
            <a:ext cx="74126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Q.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청소년 야외활동 참여 복장으로 </a:t>
            </a:r>
            <a:r>
              <a:rPr lang="ko-KR" altLang="en-US" sz="2800" u="sng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올바르지 않는</a:t>
            </a:r>
            <a:r>
              <a:rPr lang="ko-KR" altLang="en-US" sz="2800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것은</a:t>
            </a:r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28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4009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6B8B70AD-F881-4A95-97D8-5B5AFAEC1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660DF8E-BB64-4B79-BF3B-5D7EF895B5B3}"/>
              </a:ext>
            </a:extLst>
          </p:cNvPr>
          <p:cNvSpPr txBox="1"/>
          <p:nvPr/>
        </p:nvSpPr>
        <p:spPr>
          <a:xfrm>
            <a:off x="1265646" y="689087"/>
            <a:ext cx="66127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Q.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실내 활동 중 화재 발생 시 </a:t>
            </a:r>
            <a:r>
              <a:rPr lang="ko-KR" altLang="en-US" sz="2800" u="sng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올바른 대처방법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은</a:t>
            </a:r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28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423E0C4-151C-4602-B2BF-CDB9C5AE4750}"/>
              </a:ext>
            </a:extLst>
          </p:cNvPr>
          <p:cNvSpPr txBox="1"/>
          <p:nvPr/>
        </p:nvSpPr>
        <p:spPr>
          <a:xfrm>
            <a:off x="756156" y="4473259"/>
            <a:ext cx="2364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엘리베이터 이용하여 탈출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2BB9C25-7636-4A65-816E-FB5146117E2E}"/>
              </a:ext>
            </a:extLst>
          </p:cNvPr>
          <p:cNvSpPr txBox="1"/>
          <p:nvPr/>
        </p:nvSpPr>
        <p:spPr>
          <a:xfrm>
            <a:off x="3259782" y="4473259"/>
            <a:ext cx="2624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“</a:t>
            </a:r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불이야</a:t>
            </a:r>
            <a:r>
              <a:rPr lang="en-US" altLang="ko-KR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!” </a:t>
            </a:r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외치며 외부로 탈출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E53C27D-8620-4308-975B-735485B4FE5D}"/>
              </a:ext>
            </a:extLst>
          </p:cNvPr>
          <p:cNvSpPr txBox="1"/>
          <p:nvPr/>
        </p:nvSpPr>
        <p:spPr>
          <a:xfrm>
            <a:off x="6360473" y="4473259"/>
            <a:ext cx="2238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“</a:t>
            </a:r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금방 꺼지겠지</a:t>
            </a:r>
            <a:r>
              <a:rPr lang="en-US" altLang="ko-KR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?” </a:t>
            </a:r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하며</a:t>
            </a:r>
            <a:endParaRPr lang="en-US" altLang="ko-KR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책상 밑에 들어가서 대기</a:t>
            </a:r>
          </a:p>
        </p:txBody>
      </p:sp>
    </p:spTree>
    <p:extLst>
      <p:ext uri="{BB962C8B-B14F-4D97-AF65-F5344CB8AC3E}">
        <p14:creationId xmlns:p14="http://schemas.microsoft.com/office/powerpoint/2010/main" val="1886576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74C0127B-B543-4BAF-A1CD-9BCC957E6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8C890CF-4662-4529-90C4-F64D779CD259}"/>
              </a:ext>
            </a:extLst>
          </p:cNvPr>
          <p:cNvSpPr txBox="1"/>
          <p:nvPr/>
        </p:nvSpPr>
        <p:spPr>
          <a:xfrm>
            <a:off x="1265646" y="689087"/>
            <a:ext cx="66127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Q.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실내 활동 중 화재 발생 시 </a:t>
            </a:r>
            <a:r>
              <a:rPr lang="ko-KR" altLang="en-US" sz="2800" u="sng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올바른 대처방법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은</a:t>
            </a:r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28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8B78249-0D70-426C-8604-6F94CD0769B1}"/>
              </a:ext>
            </a:extLst>
          </p:cNvPr>
          <p:cNvSpPr txBox="1"/>
          <p:nvPr/>
        </p:nvSpPr>
        <p:spPr>
          <a:xfrm>
            <a:off x="3259782" y="4473259"/>
            <a:ext cx="2624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“</a:t>
            </a:r>
            <a:r>
              <a:rPr lang="ko-KR" altLang="en-US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불이야</a:t>
            </a:r>
            <a:r>
              <a:rPr lang="en-US" altLang="ko-KR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!” </a:t>
            </a:r>
            <a:r>
              <a:rPr lang="ko-KR" altLang="en-US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외치며 외부로 탈출</a:t>
            </a:r>
          </a:p>
        </p:txBody>
      </p:sp>
    </p:spTree>
    <p:extLst>
      <p:ext uri="{BB962C8B-B14F-4D97-AF65-F5344CB8AC3E}">
        <p14:creationId xmlns:p14="http://schemas.microsoft.com/office/powerpoint/2010/main" val="2323502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xmlns="" id="{F471D2DB-920D-4228-A944-C07C118DFF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895E418-3E44-43B4-BD45-41D04FFAB9E3}"/>
              </a:ext>
            </a:extLst>
          </p:cNvPr>
          <p:cNvSpPr txBox="1"/>
          <p:nvPr/>
        </p:nvSpPr>
        <p:spPr>
          <a:xfrm>
            <a:off x="1721704" y="689087"/>
            <a:ext cx="5700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Q.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코피가 날 때 </a:t>
            </a:r>
            <a:r>
              <a:rPr lang="ko-KR" altLang="en-US" sz="2800" u="sng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잘못 된 응급처치</a:t>
            </a:r>
            <a:r>
              <a:rPr lang="ko-KR" altLang="en-US" sz="28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방법은</a:t>
            </a:r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28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7F02781-5FA7-4AB3-9356-E1EEEA4C8323}"/>
              </a:ext>
            </a:extLst>
          </p:cNvPr>
          <p:cNvSpPr txBox="1"/>
          <p:nvPr/>
        </p:nvSpPr>
        <p:spPr>
          <a:xfrm>
            <a:off x="1031204" y="4473259"/>
            <a:ext cx="1475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코 주변 냉 찜질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49E1B67-E407-4353-8966-F0AB0737DB9F}"/>
              </a:ext>
            </a:extLst>
          </p:cNvPr>
          <p:cNvSpPr txBox="1"/>
          <p:nvPr/>
        </p:nvSpPr>
        <p:spPr>
          <a:xfrm>
            <a:off x="3449033" y="4473259"/>
            <a:ext cx="20521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고개를 뒤로 젖혀 </a:t>
            </a:r>
            <a:endParaRPr lang="en-US" altLang="ko-KR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피가 멈출 때까지 대기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B299F7E-8D4B-4D00-BC4F-0B0BA352EE1D}"/>
              </a:ext>
            </a:extLst>
          </p:cNvPr>
          <p:cNvSpPr txBox="1"/>
          <p:nvPr/>
        </p:nvSpPr>
        <p:spPr>
          <a:xfrm>
            <a:off x="6149250" y="4473259"/>
            <a:ext cx="26003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엄지손가락과</a:t>
            </a:r>
            <a:endParaRPr lang="en-US" altLang="ko-KR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집게손가락을 이용해 코 지혈</a:t>
            </a:r>
          </a:p>
        </p:txBody>
      </p:sp>
    </p:spTree>
    <p:extLst>
      <p:ext uri="{BB962C8B-B14F-4D97-AF65-F5344CB8AC3E}">
        <p14:creationId xmlns:p14="http://schemas.microsoft.com/office/powerpoint/2010/main" val="874630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20D6E0A9-4292-4D30-8998-F6F3089467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BAC635E-F953-4C6E-B922-9DE3900DA51B}"/>
              </a:ext>
            </a:extLst>
          </p:cNvPr>
          <p:cNvSpPr txBox="1"/>
          <p:nvPr/>
        </p:nvSpPr>
        <p:spPr>
          <a:xfrm>
            <a:off x="1721704" y="689087"/>
            <a:ext cx="57006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Q.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코피가 날 때 </a:t>
            </a:r>
            <a:r>
              <a:rPr lang="ko-KR" altLang="en-US" sz="2800" u="sng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잘못 된 응급처치</a:t>
            </a:r>
            <a:r>
              <a:rPr lang="ko-KR" altLang="en-US" sz="28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방법은</a:t>
            </a:r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28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3751646-EB5E-45DB-AD4C-A8BD32D9BA8E}"/>
              </a:ext>
            </a:extLst>
          </p:cNvPr>
          <p:cNvSpPr txBox="1"/>
          <p:nvPr/>
        </p:nvSpPr>
        <p:spPr>
          <a:xfrm>
            <a:off x="3449033" y="4473259"/>
            <a:ext cx="20521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고개를 뒤로 젖혀 </a:t>
            </a:r>
            <a:endParaRPr lang="en-US" altLang="ko-KR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피가 멈출 때까지 대기</a:t>
            </a:r>
          </a:p>
        </p:txBody>
      </p:sp>
    </p:spTree>
    <p:extLst>
      <p:ext uri="{BB962C8B-B14F-4D97-AF65-F5344CB8AC3E}">
        <p14:creationId xmlns:p14="http://schemas.microsoft.com/office/powerpoint/2010/main" val="3552785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A0B45889-B0E9-4E69-94C0-DEE6029D6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7589D07-8A0D-4808-8075-200F2AE3C15E}"/>
              </a:ext>
            </a:extLst>
          </p:cNvPr>
          <p:cNvSpPr txBox="1"/>
          <p:nvPr/>
        </p:nvSpPr>
        <p:spPr>
          <a:xfrm>
            <a:off x="287824" y="689087"/>
            <a:ext cx="85683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Q.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청소년활동 중 안전사고 발생 시 </a:t>
            </a:r>
            <a:r>
              <a:rPr lang="ko-KR" altLang="en-US" sz="2800" u="sng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가장 먼저</a:t>
            </a:r>
            <a:r>
              <a:rPr lang="ko-KR" altLang="en-US" sz="28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해야 하는 행동은</a:t>
            </a:r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28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D429128-A63C-46F5-99C1-CD3B2CC08947}"/>
              </a:ext>
            </a:extLst>
          </p:cNvPr>
          <p:cNvSpPr txBox="1"/>
          <p:nvPr/>
        </p:nvSpPr>
        <p:spPr>
          <a:xfrm>
            <a:off x="703245" y="4473259"/>
            <a:ext cx="2161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주변 선생님에게 알리기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A648BE0-67A4-4DD9-B07D-7E78F98933B0}"/>
              </a:ext>
            </a:extLst>
          </p:cNvPr>
          <p:cNvSpPr txBox="1"/>
          <p:nvPr/>
        </p:nvSpPr>
        <p:spPr>
          <a:xfrm>
            <a:off x="3567658" y="4473259"/>
            <a:ext cx="18149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활동이 끝날 때까지</a:t>
            </a:r>
            <a:endParaRPr lang="en-US" altLang="ko-KR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참고 기다리기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75AA4CD-8FAF-4662-9CE4-32427470A8AB}"/>
              </a:ext>
            </a:extLst>
          </p:cNvPr>
          <p:cNvSpPr txBox="1"/>
          <p:nvPr/>
        </p:nvSpPr>
        <p:spPr>
          <a:xfrm>
            <a:off x="6499508" y="4473259"/>
            <a:ext cx="1899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친구에게 말하고</a:t>
            </a:r>
            <a:endParaRPr lang="en-US" altLang="ko-KR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숙소</a:t>
            </a:r>
            <a:r>
              <a:rPr lang="en-US" altLang="ko-KR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 err="1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보건실</a:t>
            </a:r>
            <a:r>
              <a:rPr lang="en-US" altLang="ko-KR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 가기</a:t>
            </a:r>
          </a:p>
        </p:txBody>
      </p:sp>
    </p:spTree>
    <p:extLst>
      <p:ext uri="{BB962C8B-B14F-4D97-AF65-F5344CB8AC3E}">
        <p14:creationId xmlns:p14="http://schemas.microsoft.com/office/powerpoint/2010/main" val="353947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70177BB5-751D-4399-AC49-EA431BE206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DD859A8-E1C8-4B40-84FC-6A79F34E15A6}"/>
              </a:ext>
            </a:extLst>
          </p:cNvPr>
          <p:cNvSpPr txBox="1"/>
          <p:nvPr/>
        </p:nvSpPr>
        <p:spPr>
          <a:xfrm>
            <a:off x="287824" y="689087"/>
            <a:ext cx="85683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Q.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청소년활동 중 안전사고 발생 시 </a:t>
            </a:r>
            <a:r>
              <a:rPr lang="ko-KR" altLang="en-US" sz="2800" u="sng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가장 먼저</a:t>
            </a:r>
            <a:r>
              <a:rPr lang="ko-KR" altLang="en-US" sz="28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해야 하는 행동은</a:t>
            </a:r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28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58D74EA-66C6-46E3-A9DD-8037B369A654}"/>
              </a:ext>
            </a:extLst>
          </p:cNvPr>
          <p:cNvSpPr txBox="1"/>
          <p:nvPr/>
        </p:nvSpPr>
        <p:spPr>
          <a:xfrm>
            <a:off x="703245" y="4473259"/>
            <a:ext cx="2161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주변 선생님에게 알리기</a:t>
            </a:r>
          </a:p>
        </p:txBody>
      </p:sp>
    </p:spTree>
    <p:extLst>
      <p:ext uri="{BB962C8B-B14F-4D97-AF65-F5344CB8AC3E}">
        <p14:creationId xmlns:p14="http://schemas.microsoft.com/office/powerpoint/2010/main" val="8829425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0656940D-CF90-4405-ABEF-73CD79729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A95FD2C-EDD0-4A5C-AFBF-708ACFACE6F4}"/>
              </a:ext>
            </a:extLst>
          </p:cNvPr>
          <p:cNvSpPr txBox="1"/>
          <p:nvPr/>
        </p:nvSpPr>
        <p:spPr>
          <a:xfrm>
            <a:off x="2447073" y="689087"/>
            <a:ext cx="4249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Q. </a:t>
            </a:r>
            <a:r>
              <a:rPr lang="ko-KR" altLang="en-US" sz="28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학교 폭력 신고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전화번호는</a:t>
            </a:r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28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047349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466D37B6-5741-46C9-841D-078935FBEB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8B961C4-76E8-4BF8-82C1-B1A5E5657927}"/>
              </a:ext>
            </a:extLst>
          </p:cNvPr>
          <p:cNvSpPr txBox="1"/>
          <p:nvPr/>
        </p:nvSpPr>
        <p:spPr>
          <a:xfrm>
            <a:off x="2447073" y="689087"/>
            <a:ext cx="4249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Q. </a:t>
            </a:r>
            <a:r>
              <a:rPr lang="ko-KR" altLang="en-US" sz="28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학교 폭력 신고 </a:t>
            </a:r>
            <a:r>
              <a:rPr lang="ko-KR" altLang="en-US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전화번호는</a:t>
            </a:r>
            <a:r>
              <a:rPr lang="en-US" altLang="ko-KR" sz="28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28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36448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035AC4C8-6AE0-4CDE-BBE6-294A351D6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325F169-27E3-45EC-AE17-19DBED0CCC67}"/>
              </a:ext>
            </a:extLst>
          </p:cNvPr>
          <p:cNvSpPr txBox="1"/>
          <p:nvPr/>
        </p:nvSpPr>
        <p:spPr>
          <a:xfrm>
            <a:off x="2493026" y="4904117"/>
            <a:ext cx="44133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</a:t>
            </a:r>
            <a:r>
              <a:rPr lang="ko-KR" altLang="en-US" sz="4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유행성</a:t>
            </a:r>
            <a:r>
              <a:rPr lang="en-US" altLang="ko-KR" sz="4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4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전염</a:t>
            </a:r>
            <a:r>
              <a:rPr lang="en-US" altLang="ko-KR" sz="4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4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질병</a:t>
            </a:r>
            <a:r>
              <a:rPr lang="en-US" altLang="ko-KR" sz="4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</a:t>
            </a:r>
            <a:endParaRPr lang="ko-KR" altLang="en-US" sz="44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B006CDA-6F30-4A0B-8162-0A7F1EB6AC32}"/>
              </a:ext>
            </a:extLst>
          </p:cNvPr>
          <p:cNvSpPr txBox="1"/>
          <p:nvPr/>
        </p:nvSpPr>
        <p:spPr>
          <a:xfrm>
            <a:off x="2658137" y="3218454"/>
            <a:ext cx="40831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60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생활안전수칙 </a:t>
            </a:r>
          </a:p>
        </p:txBody>
      </p:sp>
    </p:spTree>
    <p:extLst>
      <p:ext uri="{BB962C8B-B14F-4D97-AF65-F5344CB8AC3E}">
        <p14:creationId xmlns:p14="http://schemas.microsoft.com/office/powerpoint/2010/main" val="18638008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9E1B9316-FF1E-4CD2-9B51-314DC4537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7B4EBD6-503D-4F36-BE7C-A4950B17C854}"/>
              </a:ext>
            </a:extLst>
          </p:cNvPr>
          <p:cNvSpPr txBox="1"/>
          <p:nvPr/>
        </p:nvSpPr>
        <p:spPr>
          <a:xfrm>
            <a:off x="368180" y="218992"/>
            <a:ext cx="8380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유행성 눈병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8A37205-860A-4DCC-8DA2-839AF1EC3C77}"/>
              </a:ext>
            </a:extLst>
          </p:cNvPr>
          <p:cNvSpPr txBox="1"/>
          <p:nvPr/>
        </p:nvSpPr>
        <p:spPr>
          <a:xfrm>
            <a:off x="1839318" y="4166937"/>
            <a:ext cx="563647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/>
            </a:pP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유행성 </a:t>
            </a:r>
            <a:r>
              <a:rPr lang="ko-KR" altLang="en-US" sz="2000" dirty="0" err="1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각결막염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급성 </a:t>
            </a:r>
            <a:r>
              <a:rPr lang="ko-KR" altLang="en-US" sz="2000" dirty="0" err="1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출혈성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결막염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 err="1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아폴로눈병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pPr marL="342900" indent="-342900">
              <a:buAutoNum type="arabicParenR"/>
            </a:pP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발생 원인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바이러스성 결막염</a:t>
            </a:r>
            <a:endParaRPr lang="en-US" altLang="ko-KR" sz="20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arenR"/>
            </a:pP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전염성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직접 및 간접접촉에 의해 쉽게 전염</a:t>
            </a:r>
          </a:p>
          <a:p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 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버스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지하철 등의 손잡이 등을 통해서도 전염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충혈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 err="1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이물감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눈부심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눈물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결막 부종 등</a:t>
            </a:r>
          </a:p>
        </p:txBody>
      </p:sp>
    </p:spTree>
    <p:extLst>
      <p:ext uri="{BB962C8B-B14F-4D97-AF65-F5344CB8AC3E}">
        <p14:creationId xmlns:p14="http://schemas.microsoft.com/office/powerpoint/2010/main" val="33794885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E46E98A8-BA3D-4651-8AC4-E2BE087DD5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7248211-D10E-4A25-B85D-C5C2364D238B}"/>
              </a:ext>
            </a:extLst>
          </p:cNvPr>
          <p:cNvSpPr txBox="1"/>
          <p:nvPr/>
        </p:nvSpPr>
        <p:spPr>
          <a:xfrm>
            <a:off x="1383133" y="3334346"/>
            <a:ext cx="29562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눈은 가급적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만지지 않도록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하고 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흐르는 수돗물에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비누를 이용해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손을 자주 씻어요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86F6D88-65F1-470D-9FA0-B26BC5EFC488}"/>
              </a:ext>
            </a:extLst>
          </p:cNvPr>
          <p:cNvSpPr txBox="1"/>
          <p:nvPr/>
        </p:nvSpPr>
        <p:spPr>
          <a:xfrm>
            <a:off x="368180" y="218992"/>
            <a:ext cx="8380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유행성 눈병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29B612A2-09C5-4A94-8DCD-6D03DA6BD35C}"/>
              </a:ext>
            </a:extLst>
          </p:cNvPr>
          <p:cNvSpPr txBox="1"/>
          <p:nvPr/>
        </p:nvSpPr>
        <p:spPr>
          <a:xfrm>
            <a:off x="5448964" y="3088173"/>
            <a:ext cx="212750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수건이나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개인 소지품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은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다른 사람과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함께 사용하지 말아요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022F1F88-4797-4333-8063-079F7B6FEAAE}"/>
              </a:ext>
            </a:extLst>
          </p:cNvPr>
          <p:cNvSpPr/>
          <p:nvPr/>
        </p:nvSpPr>
        <p:spPr>
          <a:xfrm>
            <a:off x="658163" y="994645"/>
            <a:ext cx="1309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5)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예방 수칙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AABCBCBE-E277-41B8-8487-87DCC31E20EE}"/>
              </a:ext>
            </a:extLst>
          </p:cNvPr>
          <p:cNvSpPr txBox="1"/>
          <p:nvPr/>
        </p:nvSpPr>
        <p:spPr>
          <a:xfrm>
            <a:off x="1300236" y="5840554"/>
            <a:ext cx="3113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눈이 붓거나 충혈되거나 이물감이 느껴진다면 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손으로 비비거나 만지지 말고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선생님께 바로 알려요</a:t>
            </a:r>
            <a:endParaRPr lang="en-US" altLang="ko-KR" sz="11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60C92A75-987B-4823-BEBB-988CF17F22D9}"/>
              </a:ext>
            </a:extLst>
          </p:cNvPr>
          <p:cNvSpPr txBox="1"/>
          <p:nvPr/>
        </p:nvSpPr>
        <p:spPr>
          <a:xfrm>
            <a:off x="5213676" y="5854049"/>
            <a:ext cx="2598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넷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환자는  전염기간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 동안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사람들이 많이 모이는 장소는 피해요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83350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CC467ADE-8EA5-4EE1-AB58-3FB788A7C3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11CB788-CB21-482F-870E-99B717BC3161}"/>
              </a:ext>
            </a:extLst>
          </p:cNvPr>
          <p:cNvSpPr txBox="1"/>
          <p:nvPr/>
        </p:nvSpPr>
        <p:spPr>
          <a:xfrm>
            <a:off x="1554438" y="3954665"/>
            <a:ext cx="659347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/>
            </a:pP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발생 원인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유행성이하선염 바이러스에 의해 감염</a:t>
            </a:r>
            <a:endParaRPr lang="en-US" altLang="ko-KR" sz="20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342900" indent="-342900">
              <a:buAutoNum type="arabicParenR"/>
            </a:pP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전염성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감염된 환자의 타액과의 직접 접촉 혹은 공기를 통해 전파</a:t>
            </a:r>
            <a:endParaRPr lang="en-US" altLang="ko-KR" sz="20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3) 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 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귀밑샘이 부풀어 오름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  <a:p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      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발열로 체온이 오름</a:t>
            </a:r>
            <a:endParaRPr lang="en-US" altLang="ko-KR" sz="20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      -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두통</a:t>
            </a:r>
            <a:endParaRPr lang="en-US" altLang="ko-KR" sz="20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      -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근육통 등의 통증</a:t>
            </a:r>
            <a:endParaRPr lang="en-US" altLang="ko-KR" sz="20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      -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구토 등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C7251C0-B914-448F-B828-8E2097F969F1}"/>
              </a:ext>
            </a:extLst>
          </p:cNvPr>
          <p:cNvSpPr txBox="1"/>
          <p:nvPr/>
        </p:nvSpPr>
        <p:spPr>
          <a:xfrm>
            <a:off x="234203" y="218992"/>
            <a:ext cx="8548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유행성 이하선염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볼거리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36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149778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0F8422CC-EF72-4376-B15D-FF7A46749F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62955C0-5AB1-47B5-944F-7462480EEE68}"/>
              </a:ext>
            </a:extLst>
          </p:cNvPr>
          <p:cNvSpPr txBox="1"/>
          <p:nvPr/>
        </p:nvSpPr>
        <p:spPr>
          <a:xfrm>
            <a:off x="234204" y="218992"/>
            <a:ext cx="47772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유행성 이하선염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볼거리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36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E5313F-0D37-4C8B-895C-768447508158}"/>
              </a:ext>
            </a:extLst>
          </p:cNvPr>
          <p:cNvSpPr txBox="1"/>
          <p:nvPr/>
        </p:nvSpPr>
        <p:spPr>
          <a:xfrm>
            <a:off x="633053" y="4457577"/>
            <a:ext cx="22060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흐르는 물에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비누로 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30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초 이상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자주 손을 씻어주세요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CBF240F-38AB-4700-B929-E4DF9013A75E}"/>
              </a:ext>
            </a:extLst>
          </p:cNvPr>
          <p:cNvSpPr txBox="1"/>
          <p:nvPr/>
        </p:nvSpPr>
        <p:spPr>
          <a:xfrm>
            <a:off x="3354824" y="4408538"/>
            <a:ext cx="24978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기침이나 재채기를 할 때는 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손이 아닌 휴지나 옷소매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입과 코를 가리는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기침 예절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지켜주세요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0771398-EC4D-48BC-8776-5482662B1A33}"/>
              </a:ext>
            </a:extLst>
          </p:cNvPr>
          <p:cNvSpPr txBox="1"/>
          <p:nvPr/>
        </p:nvSpPr>
        <p:spPr>
          <a:xfrm>
            <a:off x="6436160" y="4457577"/>
            <a:ext cx="17508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증상이 의심될 때는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곧바로 선생님께 알려주세요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49CF562F-499B-41D0-B76B-C05BE152EE51}"/>
              </a:ext>
            </a:extLst>
          </p:cNvPr>
          <p:cNvSpPr/>
          <p:nvPr/>
        </p:nvSpPr>
        <p:spPr>
          <a:xfrm>
            <a:off x="633053" y="2149487"/>
            <a:ext cx="13211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4)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예방 수칙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9826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7FBBA75A-72B8-4C2C-B4CF-BDDC1E443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02C5CB6-320E-48A1-B0E6-AFD7B5B3B684}"/>
              </a:ext>
            </a:extLst>
          </p:cNvPr>
          <p:cNvSpPr txBox="1"/>
          <p:nvPr/>
        </p:nvSpPr>
        <p:spPr>
          <a:xfrm>
            <a:off x="234204" y="218992"/>
            <a:ext cx="21178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수족구병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C71E113-7639-4D13-BD0E-319EA591149D}"/>
              </a:ext>
            </a:extLst>
          </p:cNvPr>
          <p:cNvSpPr txBox="1"/>
          <p:nvPr/>
        </p:nvSpPr>
        <p:spPr>
          <a:xfrm>
            <a:off x="1696346" y="3898663"/>
            <a:ext cx="71978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발생 원인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장바이러스에 감염</a:t>
            </a: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전염성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손이나 일상 도구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환자가 만지는 물건 등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묻어 </a:t>
            </a:r>
          </a:p>
          <a:p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입으로 들어오거나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침이 입으로 들어오거나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입이나 피부 물집의 진물과 직접 접촉으로 감염</a:t>
            </a:r>
          </a:p>
          <a:p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전염성이 강한 연령은 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세 미만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유행시기에는 청소년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성인도 전염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미열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입 안의 물집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손이나 발에 특징적인 물집이나 붉은 발진</a:t>
            </a:r>
          </a:p>
        </p:txBody>
      </p:sp>
    </p:spTree>
    <p:extLst>
      <p:ext uri="{BB962C8B-B14F-4D97-AF65-F5344CB8AC3E}">
        <p14:creationId xmlns:p14="http://schemas.microsoft.com/office/powerpoint/2010/main" val="17560916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1FD0B485-0290-4A15-9270-091E916F6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2E01913-2406-44FC-AA3E-CAD622A1A639}"/>
              </a:ext>
            </a:extLst>
          </p:cNvPr>
          <p:cNvSpPr txBox="1"/>
          <p:nvPr/>
        </p:nvSpPr>
        <p:spPr>
          <a:xfrm>
            <a:off x="234204" y="218992"/>
            <a:ext cx="21178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수족구병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1F0CF1F-9C5E-49EA-A320-D6B3FB4AE43C}"/>
              </a:ext>
            </a:extLst>
          </p:cNvPr>
          <p:cNvSpPr txBox="1"/>
          <p:nvPr/>
        </p:nvSpPr>
        <p:spPr>
          <a:xfrm>
            <a:off x="273517" y="4483930"/>
            <a:ext cx="2861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예방 백신이 아직 개발되지 않았기 때문에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개인이 위생을 철저히 관리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0DE6920-C681-4925-AEAD-3F21C8F9F673}"/>
              </a:ext>
            </a:extLst>
          </p:cNvPr>
          <p:cNvSpPr txBox="1"/>
          <p:nvPr/>
        </p:nvSpPr>
        <p:spPr>
          <a:xfrm>
            <a:off x="3384013" y="4486451"/>
            <a:ext cx="2375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바이러스에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감염된 손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음식을 먹거나 입 주변을 만지지 말아요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249E092E-F12F-4B2D-A266-18C8D7024744}"/>
              </a:ext>
            </a:extLst>
          </p:cNvPr>
          <p:cNvSpPr txBox="1"/>
          <p:nvPr/>
        </p:nvSpPr>
        <p:spPr>
          <a:xfrm>
            <a:off x="6385930" y="4483931"/>
            <a:ext cx="22797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환자와 접촉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했을 때에는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비누칠을 해서 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30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초 이상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손을 씻어요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D44E9C24-409E-4CF4-8DA2-5207A34AA32B}"/>
              </a:ext>
            </a:extLst>
          </p:cNvPr>
          <p:cNvSpPr/>
          <p:nvPr/>
        </p:nvSpPr>
        <p:spPr>
          <a:xfrm>
            <a:off x="632549" y="2189404"/>
            <a:ext cx="13211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4)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예방 수칙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2866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A61B5D30-5440-415B-8981-246D23DF5F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86EF749-FFC3-4D04-A43D-063101DDFEC1}"/>
              </a:ext>
            </a:extLst>
          </p:cNvPr>
          <p:cNvSpPr txBox="1"/>
          <p:nvPr/>
        </p:nvSpPr>
        <p:spPr>
          <a:xfrm>
            <a:off x="234204" y="218992"/>
            <a:ext cx="14237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홍역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11929D6-8A5C-47E0-9B75-CD593EE4E828}"/>
              </a:ext>
            </a:extLst>
          </p:cNvPr>
          <p:cNvSpPr txBox="1"/>
          <p:nvPr/>
        </p:nvSpPr>
        <p:spPr>
          <a:xfrm>
            <a:off x="1325231" y="4511859"/>
            <a:ext cx="704391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발생 원인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홍역 바이러스에 의해 발생하는 급성 유행성 전염병</a:t>
            </a: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전염성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전염성이 강함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감수성 있는 접촉자의 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90%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이상이 발병</a:t>
            </a: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발열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콧물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결막염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 err="1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홍반성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반점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구진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 err="1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점막진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등                </a:t>
            </a:r>
          </a:p>
          <a:p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※                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 번 걸린 후 회복되면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평생 면역을 얻게 되어 재발 없음</a:t>
            </a:r>
          </a:p>
        </p:txBody>
      </p:sp>
    </p:spTree>
    <p:extLst>
      <p:ext uri="{BB962C8B-B14F-4D97-AF65-F5344CB8AC3E}">
        <p14:creationId xmlns:p14="http://schemas.microsoft.com/office/powerpoint/2010/main" val="10932475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림 22" descr="방, 갤러리, 장면이(가) 표시된 사진&#10;&#10;자동 생성된 설명">
            <a:extLst>
              <a:ext uri="{FF2B5EF4-FFF2-40B4-BE49-F238E27FC236}">
                <a16:creationId xmlns:a16="http://schemas.microsoft.com/office/drawing/2014/main" xmlns="" id="{5ECEB900-59BD-4DEA-AAC5-49B5D2B145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562CB88-903B-45CB-8D7F-E35CA3B35AA7}"/>
              </a:ext>
            </a:extLst>
          </p:cNvPr>
          <p:cNvSpPr txBox="1"/>
          <p:nvPr/>
        </p:nvSpPr>
        <p:spPr>
          <a:xfrm>
            <a:off x="234204" y="218992"/>
            <a:ext cx="14237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홍역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07C770F-A5F6-4F83-8455-173A3B6DB452}"/>
              </a:ext>
            </a:extLst>
          </p:cNvPr>
          <p:cNvSpPr txBox="1"/>
          <p:nvPr/>
        </p:nvSpPr>
        <p:spPr>
          <a:xfrm>
            <a:off x="886708" y="3207997"/>
            <a:ext cx="17475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예방 접종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꼭 받아요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EE4DA6BB-7BF9-43B2-9787-AC8BB91E49CD}"/>
              </a:ext>
            </a:extLst>
          </p:cNvPr>
          <p:cNvSpPr txBox="1"/>
          <p:nvPr/>
        </p:nvSpPr>
        <p:spPr>
          <a:xfrm>
            <a:off x="3932737" y="3198167"/>
            <a:ext cx="13789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증상이 나타나면 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바로 진료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받아요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1DDC5AD7-B9D7-47AA-9726-E14417A204A6}"/>
              </a:ext>
            </a:extLst>
          </p:cNvPr>
          <p:cNvSpPr txBox="1"/>
          <p:nvPr/>
        </p:nvSpPr>
        <p:spPr>
          <a:xfrm>
            <a:off x="6444005" y="3207997"/>
            <a:ext cx="18886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사람이 많은 장소는 피해요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72EAFE6-1D67-4C64-B0E4-31BF368BC136}"/>
              </a:ext>
            </a:extLst>
          </p:cNvPr>
          <p:cNvSpPr txBox="1"/>
          <p:nvPr/>
        </p:nvSpPr>
        <p:spPr>
          <a:xfrm>
            <a:off x="897931" y="5605460"/>
            <a:ext cx="17251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넷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손은 비누로 자주 씻어요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55AE1F6-9A1F-4DEE-96D6-121BEF171173}"/>
              </a:ext>
            </a:extLst>
          </p:cNvPr>
          <p:cNvSpPr txBox="1"/>
          <p:nvPr/>
        </p:nvSpPr>
        <p:spPr>
          <a:xfrm>
            <a:off x="3497521" y="5605539"/>
            <a:ext cx="22493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다섯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기침이나 재채기를 할 때는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손이 아닌 휴지나 옷소매로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입과 코를 가리는 기침예절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지켜요 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A9665EBB-A6F6-4873-AB5A-8AB123724097}"/>
              </a:ext>
            </a:extLst>
          </p:cNvPr>
          <p:cNvSpPr txBox="1"/>
          <p:nvPr/>
        </p:nvSpPr>
        <p:spPr>
          <a:xfrm>
            <a:off x="6692624" y="5605460"/>
            <a:ext cx="1582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여섯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평소 충분한 휴식과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영양분을 섭취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9A521B50-6E42-4BBE-8853-6B3FE97A8D1C}"/>
              </a:ext>
            </a:extLst>
          </p:cNvPr>
          <p:cNvSpPr/>
          <p:nvPr/>
        </p:nvSpPr>
        <p:spPr>
          <a:xfrm>
            <a:off x="658163" y="994645"/>
            <a:ext cx="13211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4)</a:t>
            </a:r>
            <a:r>
              <a:rPr lang="ko-KR" altLang="en-US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예방 수칙</a:t>
            </a:r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74A53CDC-8781-45E0-AB8E-5A26DCF0354E}"/>
              </a:ext>
            </a:extLst>
          </p:cNvPr>
          <p:cNvSpPr txBox="1"/>
          <p:nvPr/>
        </p:nvSpPr>
        <p:spPr>
          <a:xfrm>
            <a:off x="6916087" y="1023918"/>
            <a:ext cx="944489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x</a:t>
            </a:r>
            <a:endParaRPr lang="ko-KR" altLang="en-US" sz="11500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55318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73801EC4-736E-41B7-8CD8-606F78863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5A421FC-F84B-4D85-8E7F-A45BDFF2D706}"/>
              </a:ext>
            </a:extLst>
          </p:cNvPr>
          <p:cNvSpPr txBox="1"/>
          <p:nvPr/>
        </p:nvSpPr>
        <p:spPr>
          <a:xfrm>
            <a:off x="234204" y="218992"/>
            <a:ext cx="44775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장염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노로바이러스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등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36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DF09B10-20B7-459E-B6EA-3C08D0B11276}"/>
              </a:ext>
            </a:extLst>
          </p:cNvPr>
          <p:cNvSpPr txBox="1"/>
          <p:nvPr/>
        </p:nvSpPr>
        <p:spPr>
          <a:xfrm>
            <a:off x="1168708" y="4391542"/>
            <a:ext cx="747191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발생 원인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노로 바이러스 감염에 의한 유행성 바이러스성 </a:t>
            </a:r>
            <a:r>
              <a:rPr lang="ko-KR" altLang="en-US" sz="2000" dirty="0" err="1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위장관염</a:t>
            </a:r>
            <a:endParaRPr lang="ko-KR" altLang="en-US" sz="20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전염성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나이와 관계없이 감염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소량의 바이러스만 있어도 쉽게 감염</a:t>
            </a: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오심*</a:t>
            </a:r>
            <a:r>
              <a:rPr lang="en-US" altLang="ko-KR" sz="11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(* </a:t>
            </a:r>
            <a:r>
              <a:rPr lang="ko-KR" altLang="en-US" sz="11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가슴 속이 불쾌하고 울렁거리며 구역질이 나면서 토하지 못하고 신물이 올라오는 증상</a:t>
            </a:r>
            <a:r>
              <a:rPr lang="en-US" altLang="ko-KR" sz="11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    구토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설사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두통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발열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오한 및 근육통과 같은 전반적인 신체증상</a:t>
            </a:r>
          </a:p>
        </p:txBody>
      </p:sp>
    </p:spTree>
    <p:extLst>
      <p:ext uri="{BB962C8B-B14F-4D97-AF65-F5344CB8AC3E}">
        <p14:creationId xmlns:p14="http://schemas.microsoft.com/office/powerpoint/2010/main" val="2434169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FAB7ADE6-9CCC-4803-88EC-1858449A8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0869CB5-6DB6-43C1-A343-9446A33FF803}"/>
              </a:ext>
            </a:extLst>
          </p:cNvPr>
          <p:cNvSpPr txBox="1"/>
          <p:nvPr/>
        </p:nvSpPr>
        <p:spPr>
          <a:xfrm>
            <a:off x="234204" y="218992"/>
            <a:ext cx="44775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장염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노로바이러스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등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36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4EDE70F-4202-4E00-9482-79B0F7A88819}"/>
              </a:ext>
            </a:extLst>
          </p:cNvPr>
          <p:cNvSpPr txBox="1"/>
          <p:nvPr/>
        </p:nvSpPr>
        <p:spPr>
          <a:xfrm>
            <a:off x="997707" y="972125"/>
            <a:ext cx="1263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4) 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예방 수칙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D2922FA-052D-4D0E-9D35-E1EFFAC81AFA}"/>
              </a:ext>
            </a:extLst>
          </p:cNvPr>
          <p:cNvSpPr txBox="1"/>
          <p:nvPr/>
        </p:nvSpPr>
        <p:spPr>
          <a:xfrm>
            <a:off x="846647" y="3218784"/>
            <a:ext cx="2247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오염된 음식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의해서도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감염을 일으킬 수 있으므로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굴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조개 등을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날 것으로 먹지 말아요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A60BFE31-63F5-486C-9AE8-8C108021B78B}"/>
              </a:ext>
            </a:extLst>
          </p:cNvPr>
          <p:cNvSpPr txBox="1"/>
          <p:nvPr/>
        </p:nvSpPr>
        <p:spPr>
          <a:xfrm>
            <a:off x="3623214" y="3226312"/>
            <a:ext cx="18630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익히지 않은 생선은 피해요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F01933C-3193-4DD8-BAB8-CB4FE54F6663}"/>
              </a:ext>
            </a:extLst>
          </p:cNvPr>
          <p:cNvSpPr txBox="1"/>
          <p:nvPr/>
        </p:nvSpPr>
        <p:spPr>
          <a:xfrm>
            <a:off x="1943658" y="5879389"/>
            <a:ext cx="26436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넷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손은 자주 씻어서 생활화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해요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개인 수건 및 일회용 종이 타월을 사용해요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CF9605E-317C-4149-9F09-9062FA5D90F1}"/>
              </a:ext>
            </a:extLst>
          </p:cNvPr>
          <p:cNvSpPr txBox="1"/>
          <p:nvPr/>
        </p:nvSpPr>
        <p:spPr>
          <a:xfrm>
            <a:off x="5068561" y="5849691"/>
            <a:ext cx="1794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다섯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감염이 의심될 때는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주변 지도자 선생님께 알려요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B7BA004C-AB2E-4DB8-ACF4-AFE3BE3B7117}"/>
              </a:ext>
            </a:extLst>
          </p:cNvPr>
          <p:cNvSpPr txBox="1"/>
          <p:nvPr/>
        </p:nvSpPr>
        <p:spPr>
          <a:xfrm>
            <a:off x="6144225" y="3251445"/>
            <a:ext cx="2122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과일과 채소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는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흐르는 물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잘 씻어서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먹어요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200" dirty="0" err="1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노로바이러스는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추위에도 강해요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941455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11C6E993-8F17-4973-9984-97AC452C28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D7DAB6C-F8C2-43D8-BD63-6FB946D3514B}"/>
              </a:ext>
            </a:extLst>
          </p:cNvPr>
          <p:cNvSpPr txBox="1"/>
          <p:nvPr/>
        </p:nvSpPr>
        <p:spPr>
          <a:xfrm>
            <a:off x="234204" y="218992"/>
            <a:ext cx="65710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중증열성혈소판감소증후군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진드기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2E95966-A36E-4012-8C2B-519629BD0FB3}"/>
              </a:ext>
            </a:extLst>
          </p:cNvPr>
          <p:cNvSpPr txBox="1"/>
          <p:nvPr/>
        </p:nvSpPr>
        <p:spPr>
          <a:xfrm>
            <a:off x="1569760" y="4337038"/>
            <a:ext cx="633538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발생 원인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야외활동 중 바이러스를 가진 진드기에 물려 감염</a:t>
            </a: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전염성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별도 격리 필요 없음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혈액 및 체액을 통해 전염</a:t>
            </a: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발열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소화기 증상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식욕저하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구역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구토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설사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복통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   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두통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근육통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출혈 동반 가능</a:t>
            </a:r>
          </a:p>
        </p:txBody>
      </p:sp>
    </p:spTree>
    <p:extLst>
      <p:ext uri="{BB962C8B-B14F-4D97-AF65-F5344CB8AC3E}">
        <p14:creationId xmlns:p14="http://schemas.microsoft.com/office/powerpoint/2010/main" val="18885038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사진이(가) 표시된 사진&#10;&#10;자동 생성된 설명">
            <a:extLst>
              <a:ext uri="{FF2B5EF4-FFF2-40B4-BE49-F238E27FC236}">
                <a16:creationId xmlns:a16="http://schemas.microsoft.com/office/drawing/2014/main" xmlns="" id="{46D56C86-5A3D-4E0D-9E45-146B0E040E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ABADEB3-2B56-452E-B4DE-FDE00C3D39C8}"/>
              </a:ext>
            </a:extLst>
          </p:cNvPr>
          <p:cNvSpPr txBox="1"/>
          <p:nvPr/>
        </p:nvSpPr>
        <p:spPr>
          <a:xfrm>
            <a:off x="234204" y="218992"/>
            <a:ext cx="65710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중증열성혈소판감소증후군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진드기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4D5D8C8-D8A2-4D42-89A8-604B3D531942}"/>
              </a:ext>
            </a:extLst>
          </p:cNvPr>
          <p:cNvSpPr txBox="1"/>
          <p:nvPr/>
        </p:nvSpPr>
        <p:spPr>
          <a:xfrm>
            <a:off x="3644348" y="3255986"/>
            <a:ext cx="138852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4) 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예방 수칙</a:t>
            </a:r>
          </a:p>
          <a:p>
            <a:r>
              <a:rPr lang="en-US" altLang="ko-KR" sz="16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(1) </a:t>
            </a:r>
            <a:r>
              <a:rPr lang="ko-KR" altLang="en-US" sz="16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야외 활동 시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6B43229-D289-4538-98CD-77B521C97941}"/>
              </a:ext>
            </a:extLst>
          </p:cNvPr>
          <p:cNvSpPr txBox="1"/>
          <p:nvPr/>
        </p:nvSpPr>
        <p:spPr>
          <a:xfrm>
            <a:off x="1596387" y="3132875"/>
            <a:ext cx="15904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풀밭 활동 시 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긴 바지 및 양말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신어요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D468209-BA85-4695-94EE-277A94E93EB4}"/>
              </a:ext>
            </a:extLst>
          </p:cNvPr>
          <p:cNvSpPr txBox="1"/>
          <p:nvPr/>
        </p:nvSpPr>
        <p:spPr>
          <a:xfrm>
            <a:off x="1686618" y="5863020"/>
            <a:ext cx="1633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야외 활동 시 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진드기 기피제를 사용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BEB192A3-4FE6-452F-8E17-21412805B521}"/>
              </a:ext>
            </a:extLst>
          </p:cNvPr>
          <p:cNvSpPr txBox="1"/>
          <p:nvPr/>
        </p:nvSpPr>
        <p:spPr>
          <a:xfrm>
            <a:off x="5419443" y="3132875"/>
            <a:ext cx="1861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앉을 때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돗자리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사용해요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B8A1411-0436-411B-93E0-053C03F99FB8}"/>
              </a:ext>
            </a:extLst>
          </p:cNvPr>
          <p:cNvSpPr txBox="1"/>
          <p:nvPr/>
        </p:nvSpPr>
        <p:spPr>
          <a:xfrm>
            <a:off x="5726165" y="5887268"/>
            <a:ext cx="13356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넷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풀이 제거된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길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안전하게 다녀요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47126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B3DAD4C1-52D8-447C-AFE1-765469486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ABADEB3-2B56-452E-B4DE-FDE00C3D39C8}"/>
              </a:ext>
            </a:extLst>
          </p:cNvPr>
          <p:cNvSpPr txBox="1"/>
          <p:nvPr/>
        </p:nvSpPr>
        <p:spPr>
          <a:xfrm>
            <a:off x="234204" y="218992"/>
            <a:ext cx="65710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중증열성혈소판감소증후군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진드기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08F8BD0B-E373-40FD-B47F-2439F3DF3C7B}"/>
              </a:ext>
            </a:extLst>
          </p:cNvPr>
          <p:cNvSpPr txBox="1"/>
          <p:nvPr/>
        </p:nvSpPr>
        <p:spPr>
          <a:xfrm>
            <a:off x="1080634" y="4223952"/>
            <a:ext cx="1640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입었던 옷은 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반드시 털어내고 세탁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EA8A6698-E675-4471-A4FF-7C688E58D9D8}"/>
              </a:ext>
            </a:extLst>
          </p:cNvPr>
          <p:cNvSpPr txBox="1"/>
          <p:nvPr/>
        </p:nvSpPr>
        <p:spPr>
          <a:xfrm>
            <a:off x="3993820" y="4223951"/>
            <a:ext cx="14766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오자 마자 샤워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D21A2CAA-A9D5-4898-B9FE-9C4F32657AF6}"/>
              </a:ext>
            </a:extLst>
          </p:cNvPr>
          <p:cNvSpPr txBox="1"/>
          <p:nvPr/>
        </p:nvSpPr>
        <p:spPr>
          <a:xfrm>
            <a:off x="6498378" y="4223950"/>
            <a:ext cx="18101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몸에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진드기가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붙어 있는지 꼼꼼히 확인</a:t>
            </a:r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17A8EA5-FA9D-4E07-9588-9455157D52D4}"/>
              </a:ext>
            </a:extLst>
          </p:cNvPr>
          <p:cNvSpPr txBox="1"/>
          <p:nvPr/>
        </p:nvSpPr>
        <p:spPr>
          <a:xfrm>
            <a:off x="821417" y="1612961"/>
            <a:ext cx="1481496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4) 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예방 수칙</a:t>
            </a:r>
          </a:p>
          <a:p>
            <a:r>
              <a:rPr lang="en-US" altLang="ko-KR" sz="16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(2) </a:t>
            </a:r>
            <a:r>
              <a:rPr lang="ko-KR" altLang="en-US" sz="16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야외 활동 후 </a:t>
            </a:r>
          </a:p>
        </p:txBody>
      </p:sp>
    </p:spTree>
    <p:extLst>
      <p:ext uri="{BB962C8B-B14F-4D97-AF65-F5344CB8AC3E}">
        <p14:creationId xmlns:p14="http://schemas.microsoft.com/office/powerpoint/2010/main" val="1588675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37BF2F62-BBE7-4C56-8E13-C9820A724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F7C361F-9D7B-4CC1-866D-274276BB37BB}"/>
              </a:ext>
            </a:extLst>
          </p:cNvPr>
          <p:cNvSpPr txBox="1"/>
          <p:nvPr/>
        </p:nvSpPr>
        <p:spPr>
          <a:xfrm>
            <a:off x="234204" y="218992"/>
            <a:ext cx="22701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7. A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형 간염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F5A33EC-D5CB-4227-BE39-C190DA4EC647}"/>
              </a:ext>
            </a:extLst>
          </p:cNvPr>
          <p:cNvSpPr txBox="1"/>
          <p:nvPr/>
        </p:nvSpPr>
        <p:spPr>
          <a:xfrm>
            <a:off x="1754244" y="4271210"/>
            <a:ext cx="655660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발생 원인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형 간염 바이러스에 의해 발생하는 간염</a:t>
            </a: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전염성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감염자의 대변에 오염된 물이나 </a:t>
            </a:r>
          </a:p>
          <a:p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음식 등을 섭취하면서 입을 통해 감염</a:t>
            </a:r>
          </a:p>
          <a:p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집단으로 발병하는 경우는 오염된 식수원이나 급식이 원인</a:t>
            </a: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피로감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메스꺼움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구토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식욕부진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발열 등 전신증상</a:t>
            </a:r>
          </a:p>
          <a:p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    일주일 이내에 황달 징후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(2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 정도 지속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622355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2A94FBE5-6BD3-4653-B1C3-1086081E39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74B932A-12B9-4B10-9940-EEE20AF79A31}"/>
              </a:ext>
            </a:extLst>
          </p:cNvPr>
          <p:cNvSpPr txBox="1"/>
          <p:nvPr/>
        </p:nvSpPr>
        <p:spPr>
          <a:xfrm>
            <a:off x="234204" y="218992"/>
            <a:ext cx="22701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7. A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형 간염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D535374F-4D87-456E-921A-9C6960F74F08}"/>
              </a:ext>
            </a:extLst>
          </p:cNvPr>
          <p:cNvSpPr txBox="1"/>
          <p:nvPr/>
        </p:nvSpPr>
        <p:spPr>
          <a:xfrm>
            <a:off x="1272895" y="3330249"/>
            <a:ext cx="24865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A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형 간염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예방 백신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미리 맞아요 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E153FB6-42EC-40EB-84DD-5F4913DCE599}"/>
              </a:ext>
            </a:extLst>
          </p:cNvPr>
          <p:cNvSpPr txBox="1"/>
          <p:nvPr/>
        </p:nvSpPr>
        <p:spPr>
          <a:xfrm>
            <a:off x="5486418" y="3330250"/>
            <a:ext cx="22044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둘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개인의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위생 관리를 철저히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해요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DDC4A5AA-1A5C-4278-8BB3-81B54EEFCC68}"/>
              </a:ext>
            </a:extLst>
          </p:cNvPr>
          <p:cNvSpPr txBox="1"/>
          <p:nvPr/>
        </p:nvSpPr>
        <p:spPr>
          <a:xfrm>
            <a:off x="1665631" y="5769986"/>
            <a:ext cx="17011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끓은 물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마시고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충분히 익힌 음식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먹어요 </a:t>
            </a:r>
          </a:p>
          <a:p>
            <a:pPr algn="ctr"/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EDBC6C5D-B1C5-4D1B-9B47-BBCDFDFF6CD0}"/>
              </a:ext>
            </a:extLst>
          </p:cNvPr>
          <p:cNvSpPr txBox="1"/>
          <p:nvPr/>
        </p:nvSpPr>
        <p:spPr>
          <a:xfrm>
            <a:off x="5595423" y="5777215"/>
            <a:ext cx="19864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넷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외출 후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화장실 사용 후에는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반드시 손을 씻어요 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2FA1550D-A49C-4DCB-B90B-1FF966C30802}"/>
              </a:ext>
            </a:extLst>
          </p:cNvPr>
          <p:cNvSpPr/>
          <p:nvPr/>
        </p:nvSpPr>
        <p:spPr>
          <a:xfrm>
            <a:off x="658163" y="994645"/>
            <a:ext cx="13211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4)</a:t>
            </a:r>
            <a:r>
              <a:rPr lang="ko-KR" altLang="en-US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예방 수칙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7895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0127DE78-0FF5-4A5C-8C18-FA46C5DDC5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17B96DA-F963-44E2-A7C8-D1E0EE0FE5D3}"/>
              </a:ext>
            </a:extLst>
          </p:cNvPr>
          <p:cNvSpPr txBox="1"/>
          <p:nvPr/>
        </p:nvSpPr>
        <p:spPr>
          <a:xfrm>
            <a:off x="234204" y="218992"/>
            <a:ext cx="26548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8.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인플루엔자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03561F4-8F1B-4F6D-ACAA-067C26589388}"/>
              </a:ext>
            </a:extLst>
          </p:cNvPr>
          <p:cNvSpPr txBox="1"/>
          <p:nvPr/>
        </p:nvSpPr>
        <p:spPr>
          <a:xfrm>
            <a:off x="1870714" y="4369534"/>
            <a:ext cx="575349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발생 원인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인플루엔자 바이러스에 의한 급성 호흡기 질환</a:t>
            </a: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전염성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기침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재채기 등을 통해 사람끼리 전염</a:t>
            </a:r>
          </a:p>
          <a:p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 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7~18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세의 청소년에서 발생 비율이 높음</a:t>
            </a:r>
          </a:p>
          <a:p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3) </a:t>
            </a:r>
            <a:r>
              <a:rPr lang="ko-KR" altLang="en-US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  <a:r>
              <a:rPr lang="en-US" altLang="ko-KR" sz="2000" dirty="0">
                <a:solidFill>
                  <a:srgbClr val="0070C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두통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발열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오한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근육통과 같은 전신 증상</a:t>
            </a:r>
          </a:p>
          <a:p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               목이 아프고 기침이 나는 등 호흡기 증상 </a:t>
            </a:r>
          </a:p>
        </p:txBody>
      </p:sp>
    </p:spTree>
    <p:extLst>
      <p:ext uri="{BB962C8B-B14F-4D97-AF65-F5344CB8AC3E}">
        <p14:creationId xmlns:p14="http://schemas.microsoft.com/office/powerpoint/2010/main" val="19632174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935C114F-F5D5-4843-AE6B-535FB42F5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D223D79-C055-4D81-B065-CE06C5B18C40}"/>
              </a:ext>
            </a:extLst>
          </p:cNvPr>
          <p:cNvSpPr txBox="1"/>
          <p:nvPr/>
        </p:nvSpPr>
        <p:spPr>
          <a:xfrm>
            <a:off x="234204" y="218992"/>
            <a:ext cx="26548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8.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인플루엔자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D4BDC690-5D9C-4A9A-A5BF-FBA2FB7BB1DE}"/>
              </a:ext>
            </a:extLst>
          </p:cNvPr>
          <p:cNvSpPr txBox="1"/>
          <p:nvPr/>
        </p:nvSpPr>
        <p:spPr>
          <a:xfrm>
            <a:off x="1405042" y="3290500"/>
            <a:ext cx="22525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하나</a:t>
            </a:r>
            <a:r>
              <a:rPr lang="en-US" altLang="ko-KR" sz="12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인플루엔자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예방 접종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받아요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C1B2E97F-6A8F-4DBC-845F-CFD43619C05B}"/>
              </a:ext>
            </a:extLst>
          </p:cNvPr>
          <p:cNvSpPr txBox="1"/>
          <p:nvPr/>
        </p:nvSpPr>
        <p:spPr>
          <a:xfrm>
            <a:off x="5502108" y="3299069"/>
            <a:ext cx="20393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둘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올바른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 씻기를 생활화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FB4DFFA2-2684-47B6-9E1E-78A517B3408E}"/>
              </a:ext>
            </a:extLst>
          </p:cNvPr>
          <p:cNvSpPr txBox="1"/>
          <p:nvPr/>
        </p:nvSpPr>
        <p:spPr>
          <a:xfrm>
            <a:off x="1393124" y="5695485"/>
            <a:ext cx="22493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셋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기침이나 재채기를 할 때는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손이 아닌 휴지나 옷소매로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입과 코를 가리는 기침예절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지켜요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endParaRPr lang="en-US" altLang="ko-KR" sz="1200" dirty="0">
              <a:solidFill>
                <a:schemeClr val="accent5">
                  <a:lumMod val="50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B1B5F15-9BE1-4D2A-9112-26AEDA890F70}"/>
              </a:ext>
            </a:extLst>
          </p:cNvPr>
          <p:cNvSpPr txBox="1"/>
          <p:nvPr/>
        </p:nvSpPr>
        <p:spPr>
          <a:xfrm>
            <a:off x="5595423" y="5777215"/>
            <a:ext cx="35092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넷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자기 손으로 눈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코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입을 만지지 말아요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  <a:p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다른 사람의 기침이나 재채기로 묻은 비말을 씻지 않고 </a:t>
            </a:r>
          </a:p>
          <a:p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눈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코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입 등을 만질 경우에도 감염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1909273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358262F7-C6A0-4DC5-8DCC-ABAFD583C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B5C1DA9-D30E-4FB3-9390-44759F51FB26}"/>
              </a:ext>
            </a:extLst>
          </p:cNvPr>
          <p:cNvSpPr txBox="1"/>
          <p:nvPr/>
        </p:nvSpPr>
        <p:spPr>
          <a:xfrm>
            <a:off x="2485977" y="1936283"/>
            <a:ext cx="4371711" cy="2985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듣기만 해도 무시무시한 </a:t>
            </a:r>
          </a:p>
          <a:p>
            <a:pPr algn="ctr"/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유행성 질병을  </a:t>
            </a:r>
          </a:p>
          <a:p>
            <a:pPr algn="ctr"/>
            <a:r>
              <a:rPr lang="ko-KR" altLang="en-US" sz="3600" dirty="0"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미리 예방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하는 방법</a:t>
            </a:r>
          </a:p>
          <a:p>
            <a:pPr algn="ctr"/>
            <a:r>
              <a:rPr lang="ko-KR" altLang="en-US" sz="3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  <a:p>
            <a:pPr algn="ctr"/>
            <a:r>
              <a:rPr lang="ko-KR" altLang="en-US" sz="4400" dirty="0"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두 가지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만 기억하세요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!!</a:t>
            </a:r>
          </a:p>
        </p:txBody>
      </p:sp>
    </p:spTree>
    <p:extLst>
      <p:ext uri="{BB962C8B-B14F-4D97-AF65-F5344CB8AC3E}">
        <p14:creationId xmlns:p14="http://schemas.microsoft.com/office/powerpoint/2010/main" val="3794135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xmlns="" id="{F9981D37-F787-491E-BA8B-35120B551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0F8F821-A07D-4FC8-97FC-76694961895A}"/>
              </a:ext>
            </a:extLst>
          </p:cNvPr>
          <p:cNvSpPr txBox="1"/>
          <p:nvPr/>
        </p:nvSpPr>
        <p:spPr>
          <a:xfrm>
            <a:off x="633165" y="588046"/>
            <a:ext cx="31566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올바른 손 씻기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92206AB-E0A0-4430-9DCC-A8F8E5406A11}"/>
              </a:ext>
            </a:extLst>
          </p:cNvPr>
          <p:cNvSpPr txBox="1"/>
          <p:nvPr/>
        </p:nvSpPr>
        <p:spPr>
          <a:xfrm>
            <a:off x="852423" y="3506661"/>
            <a:ext cx="1938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en-US" altLang="ko-KR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손바닥과 손바닥을</a:t>
            </a:r>
            <a:endParaRPr lang="en-US" altLang="ko-KR" sz="14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마주 대고 문질러 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줍니다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0209380-76A1-4551-A461-C34ADBB4A52B}"/>
              </a:ext>
            </a:extLst>
          </p:cNvPr>
          <p:cNvSpPr txBox="1"/>
          <p:nvPr/>
        </p:nvSpPr>
        <p:spPr>
          <a:xfrm>
            <a:off x="3755109" y="3505227"/>
            <a:ext cx="16337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손가락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마주 잡고</a:t>
            </a:r>
            <a:endParaRPr lang="en-US" altLang="ko-KR" sz="14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문질러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줍니다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AEDC7EA-8F76-45DB-B705-B3761D2A455A}"/>
              </a:ext>
            </a:extLst>
          </p:cNvPr>
          <p:cNvSpPr txBox="1"/>
          <p:nvPr/>
        </p:nvSpPr>
        <p:spPr>
          <a:xfrm>
            <a:off x="6462742" y="3505227"/>
            <a:ext cx="1983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손등과 손바닥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</a:t>
            </a:r>
            <a:endParaRPr lang="en-US" altLang="ko-KR" sz="14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마주 대고 문질러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줍니다</a:t>
            </a:r>
          </a:p>
        </p:txBody>
      </p:sp>
    </p:spTree>
    <p:extLst>
      <p:ext uri="{BB962C8B-B14F-4D97-AF65-F5344CB8AC3E}">
        <p14:creationId xmlns:p14="http://schemas.microsoft.com/office/powerpoint/2010/main" val="8116627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0E4B7FA2-EB82-40A5-965F-7B15055F2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8162975-57DE-4DD7-958E-91BDB9DE22EF}"/>
              </a:ext>
            </a:extLst>
          </p:cNvPr>
          <p:cNvSpPr txBox="1"/>
          <p:nvPr/>
        </p:nvSpPr>
        <p:spPr>
          <a:xfrm>
            <a:off x="633165" y="588046"/>
            <a:ext cx="31566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올바른 손 씻기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EF5EDF0C-8C8B-45EC-A254-2FA99DE3E29B}"/>
              </a:ext>
            </a:extLst>
          </p:cNvPr>
          <p:cNvSpPr txBox="1"/>
          <p:nvPr/>
        </p:nvSpPr>
        <p:spPr>
          <a:xfrm>
            <a:off x="633165" y="3506926"/>
            <a:ext cx="25891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엄지 손가락을 다른 핀 손바닥으로</a:t>
            </a:r>
            <a:endParaRPr lang="en-US" altLang="ko-KR" sz="14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돌려주면서 문질러 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줍니다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39CB17F0-F4E0-4157-B269-045C11B3CFBA}"/>
              </a:ext>
            </a:extLst>
          </p:cNvPr>
          <p:cNvSpPr txBox="1"/>
          <p:nvPr/>
        </p:nvSpPr>
        <p:spPr>
          <a:xfrm>
            <a:off x="3770703" y="3506926"/>
            <a:ext cx="2239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손바닥을 마주 대고</a:t>
            </a:r>
            <a:endParaRPr lang="en-US" altLang="ko-KR" sz="14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 깍지를 끼고 문질러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줍니다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0B2F62E1-1ADD-4A90-80BF-5389DBF221C0}"/>
              </a:ext>
            </a:extLst>
          </p:cNvPr>
          <p:cNvSpPr txBox="1"/>
          <p:nvPr/>
        </p:nvSpPr>
        <p:spPr>
          <a:xfrm>
            <a:off x="6263623" y="3506926"/>
            <a:ext cx="27158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손가락을 반대편 손바닥에 놓고</a:t>
            </a:r>
            <a:endParaRPr lang="en-US" altLang="ko-KR" sz="14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문지르며 손톱 밑을 깨끗하게 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합니다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EE4B632-4BDB-40F1-8DDE-17C26DFD8291}"/>
              </a:ext>
            </a:extLst>
          </p:cNvPr>
          <p:cNvSpPr txBox="1"/>
          <p:nvPr/>
        </p:nvSpPr>
        <p:spPr>
          <a:xfrm>
            <a:off x="2364133" y="4928301"/>
            <a:ext cx="53014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</a:t>
            </a:r>
            <a:r>
              <a:rPr lang="ko-KR" altLang="en-US" sz="16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시간</a:t>
            </a:r>
            <a:r>
              <a:rPr lang="ko-KR" altLang="en-US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만 지나도 손에 </a:t>
            </a:r>
            <a:r>
              <a:rPr lang="ko-KR" altLang="en-US" sz="16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약 </a:t>
            </a:r>
            <a:r>
              <a:rPr lang="en-US" altLang="ko-KR" sz="16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26</a:t>
            </a:r>
            <a:r>
              <a:rPr lang="ko-KR" altLang="en-US" sz="16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만 마리의 세균</a:t>
            </a:r>
            <a:r>
              <a:rPr lang="ko-KR" altLang="en-US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 묻어요</a:t>
            </a:r>
          </a:p>
          <a:p>
            <a:r>
              <a:rPr lang="ko-KR" altLang="en-US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비누를 사용하지 않고 물로만 씻으면 세균이 깨끗이 닦이지 않으므로 </a:t>
            </a:r>
          </a:p>
          <a:p>
            <a:r>
              <a:rPr lang="ko-KR" altLang="en-US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꼭 </a:t>
            </a:r>
            <a:r>
              <a:rPr lang="ko-KR" altLang="en-US" sz="16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비누 거품을 이용해 </a:t>
            </a:r>
            <a:r>
              <a:rPr lang="en-US" altLang="ko-KR" sz="16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30</a:t>
            </a:r>
            <a:r>
              <a:rPr lang="ko-KR" altLang="en-US" sz="16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초 이상 꼼꼼하게 씻으세요</a:t>
            </a:r>
          </a:p>
        </p:txBody>
      </p:sp>
    </p:spTree>
    <p:extLst>
      <p:ext uri="{BB962C8B-B14F-4D97-AF65-F5344CB8AC3E}">
        <p14:creationId xmlns:p14="http://schemas.microsoft.com/office/powerpoint/2010/main" val="40065068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xmlns="" id="{6B7DE772-104B-4B0F-8FDD-B0639C59B1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A742109-2726-4BB3-8CA2-612D6FB121CB}"/>
              </a:ext>
            </a:extLst>
          </p:cNvPr>
          <p:cNvSpPr txBox="1"/>
          <p:nvPr/>
        </p:nvSpPr>
        <p:spPr>
          <a:xfrm>
            <a:off x="1973362" y="5532606"/>
            <a:ext cx="5268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기침할 때 </a:t>
            </a:r>
            <a:r>
              <a:rPr lang="ko-KR" altLang="en-US" sz="28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옷소매</a:t>
            </a:r>
            <a:r>
              <a:rPr lang="ko-KR" altLang="en-US" sz="28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 </a:t>
            </a:r>
            <a:r>
              <a:rPr lang="ko-KR" altLang="en-US" sz="28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입과 코를 가려요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285EF30-0709-490F-A2F4-74D4370400DC}"/>
              </a:ext>
            </a:extLst>
          </p:cNvPr>
          <p:cNvSpPr txBox="1"/>
          <p:nvPr/>
        </p:nvSpPr>
        <p:spPr>
          <a:xfrm>
            <a:off x="1056508" y="2901239"/>
            <a:ext cx="112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반소매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E026014-E2F1-4331-92F9-390B9D74D11C}"/>
              </a:ext>
            </a:extLst>
          </p:cNvPr>
          <p:cNvSpPr txBox="1"/>
          <p:nvPr/>
        </p:nvSpPr>
        <p:spPr>
          <a:xfrm>
            <a:off x="7397095" y="2901239"/>
            <a:ext cx="112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err="1">
                <a:solidFill>
                  <a:srgbClr val="C60606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긴소매</a:t>
            </a:r>
            <a:endParaRPr lang="ko-KR" altLang="en-US" sz="2800" dirty="0">
              <a:solidFill>
                <a:srgbClr val="C60606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91FC256-E4BF-4F70-9958-B01B54F1B59D}"/>
              </a:ext>
            </a:extLst>
          </p:cNvPr>
          <p:cNvSpPr txBox="1"/>
          <p:nvPr/>
        </p:nvSpPr>
        <p:spPr>
          <a:xfrm>
            <a:off x="472867" y="588046"/>
            <a:ext cx="34772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2.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올바른 기침예절</a:t>
            </a:r>
          </a:p>
        </p:txBody>
      </p:sp>
    </p:spTree>
    <p:extLst>
      <p:ext uri="{BB962C8B-B14F-4D97-AF65-F5344CB8AC3E}">
        <p14:creationId xmlns:p14="http://schemas.microsoft.com/office/powerpoint/2010/main" val="13638077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E6CC224A-B5FB-46B8-97DE-BA6445138F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0985962-4801-42AE-AF6B-5224C9E538AD}"/>
              </a:ext>
            </a:extLst>
          </p:cNvPr>
          <p:cNvSpPr txBox="1"/>
          <p:nvPr/>
        </p:nvSpPr>
        <p:spPr>
          <a:xfrm>
            <a:off x="1995799" y="2274894"/>
            <a:ext cx="5501827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 외에 몸이 안 좋거나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힘들면 </a:t>
            </a:r>
          </a:p>
          <a:p>
            <a:pPr algn="ctr"/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언제든 주변에 있는 </a:t>
            </a:r>
            <a:endParaRPr lang="en-US" altLang="ko-KR" sz="36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4000" dirty="0"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지도자 선생님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에게</a:t>
            </a:r>
          </a:p>
          <a:p>
            <a:pPr algn="ctr"/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말해주세요</a:t>
            </a:r>
          </a:p>
        </p:txBody>
      </p:sp>
    </p:spTree>
    <p:extLst>
      <p:ext uri="{BB962C8B-B14F-4D97-AF65-F5344CB8AC3E}">
        <p14:creationId xmlns:p14="http://schemas.microsoft.com/office/powerpoint/2010/main" val="29072490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BB6960CA-4238-4AD1-9703-E7A601FFBA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00E9FB3-DDA9-40D5-9D83-8DED1667B3A1}"/>
              </a:ext>
            </a:extLst>
          </p:cNvPr>
          <p:cNvSpPr txBox="1"/>
          <p:nvPr/>
        </p:nvSpPr>
        <p:spPr>
          <a:xfrm>
            <a:off x="3875616" y="4904117"/>
            <a:ext cx="16482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</a:t>
            </a:r>
            <a:r>
              <a:rPr lang="ko-KR" altLang="en-US" sz="4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재난</a:t>
            </a:r>
            <a:r>
              <a:rPr lang="en-US" altLang="ko-KR" sz="4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</a:t>
            </a:r>
            <a:endParaRPr lang="ko-KR" altLang="en-US" sz="44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D7E1553-DBAA-4792-A1B6-04BE204107DA}"/>
              </a:ext>
            </a:extLst>
          </p:cNvPr>
          <p:cNvSpPr txBox="1"/>
          <p:nvPr/>
        </p:nvSpPr>
        <p:spPr>
          <a:xfrm>
            <a:off x="2658137" y="3218454"/>
            <a:ext cx="40831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6000" dirty="0">
                <a:solidFill>
                  <a:schemeClr val="accent5">
                    <a:lumMod val="50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생활안전수칙 </a:t>
            </a:r>
          </a:p>
        </p:txBody>
      </p:sp>
    </p:spTree>
    <p:extLst>
      <p:ext uri="{BB962C8B-B14F-4D97-AF65-F5344CB8AC3E}">
        <p14:creationId xmlns:p14="http://schemas.microsoft.com/office/powerpoint/2010/main" val="4864169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79574A1A-DB1C-4769-9129-F96E4C2A9D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8D31F22-FE41-4E82-88D3-6DBD6C65A0A3}"/>
              </a:ext>
            </a:extLst>
          </p:cNvPr>
          <p:cNvSpPr txBox="1"/>
          <p:nvPr/>
        </p:nvSpPr>
        <p:spPr>
          <a:xfrm>
            <a:off x="234204" y="218992"/>
            <a:ext cx="42851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화재발생 시 대피 요령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E21FFDB-C2F3-472A-8070-9A34EF1A2A7D}"/>
              </a:ext>
            </a:extLst>
          </p:cNvPr>
          <p:cNvSpPr txBox="1"/>
          <p:nvPr/>
        </p:nvSpPr>
        <p:spPr>
          <a:xfrm>
            <a:off x="367067" y="4473257"/>
            <a:ext cx="22958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화재 목격 즉시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불이야 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외치고 </a:t>
            </a:r>
            <a:endParaRPr lang="en-US" altLang="ko-KR" sz="14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비상벨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눌러요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D28C76F-0148-4C5A-9CEF-BB04D8210D74}"/>
              </a:ext>
            </a:extLst>
          </p:cNvPr>
          <p:cNvSpPr txBox="1"/>
          <p:nvPr/>
        </p:nvSpPr>
        <p:spPr>
          <a:xfrm>
            <a:off x="3166293" y="4451430"/>
            <a:ext cx="2864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주변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지도자선생님의 지시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따라 </a:t>
            </a:r>
            <a:endParaRPr lang="en-US" altLang="ko-KR" sz="14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대피로를 통해 지정된 장소로 대피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6AF4FBA-0BD7-49DB-9131-5C6797A00DBB}"/>
              </a:ext>
            </a:extLst>
          </p:cNvPr>
          <p:cNvSpPr txBox="1"/>
          <p:nvPr/>
        </p:nvSpPr>
        <p:spPr>
          <a:xfrm>
            <a:off x="6191844" y="4473257"/>
            <a:ext cx="25458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대피할 때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엘리베이터는 위험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(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이용 금지</a:t>
            </a:r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25751679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C90FB5A8-7E7C-41C0-B9DE-8B4B3B13C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D9D872E-291E-4207-A376-F06EE94C4AFE}"/>
              </a:ext>
            </a:extLst>
          </p:cNvPr>
          <p:cNvSpPr txBox="1"/>
          <p:nvPr/>
        </p:nvSpPr>
        <p:spPr>
          <a:xfrm>
            <a:off x="234204" y="218992"/>
            <a:ext cx="42851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화재발생 시 대피 요령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E960E93-8DE9-4967-BA75-6D23D1D47F99}"/>
              </a:ext>
            </a:extLst>
          </p:cNvPr>
          <p:cNvSpPr txBox="1"/>
          <p:nvPr/>
        </p:nvSpPr>
        <p:spPr>
          <a:xfrm>
            <a:off x="367067" y="4473259"/>
            <a:ext cx="252184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연기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 많을 경우</a:t>
            </a:r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젖은 수건 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등으로</a:t>
            </a:r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코와 입을 막고 </a:t>
            </a:r>
            <a:endParaRPr lang="en-US" altLang="ko-KR" sz="14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낮은 자세로 이동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E77E49D-563C-4DA3-96AF-9F8C3B473C8D}"/>
              </a:ext>
            </a:extLst>
          </p:cNvPr>
          <p:cNvSpPr txBox="1"/>
          <p:nvPr/>
        </p:nvSpPr>
        <p:spPr>
          <a:xfrm>
            <a:off x="3255978" y="4457768"/>
            <a:ext cx="18998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대피 후</a:t>
            </a:r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함께 활동했던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친구들이 </a:t>
            </a:r>
            <a:endParaRPr lang="en-US" altLang="ko-KR" sz="14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모두 있는지 확인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후 </a:t>
            </a:r>
            <a:endParaRPr lang="en-US" altLang="ko-KR" sz="14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지도자선생님께 알려요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7AC4511-8EBB-4D58-B586-8D5EF8210E61}"/>
              </a:ext>
            </a:extLst>
          </p:cNvPr>
          <p:cNvSpPr txBox="1"/>
          <p:nvPr/>
        </p:nvSpPr>
        <p:spPr>
          <a:xfrm>
            <a:off x="6106711" y="4475445"/>
            <a:ext cx="260359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소방서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 </a:t>
            </a:r>
            <a:endParaRPr lang="en-US" altLang="ko-KR" sz="14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건물의 안전 여부를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판정할 때까지 </a:t>
            </a:r>
            <a:endParaRPr lang="en-US" altLang="ko-KR" sz="14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sz="14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건물에 들어가지 말아요</a:t>
            </a:r>
            <a:r>
              <a:rPr lang="ko-KR" altLang="en-US" sz="14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298794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4F85E59C-42B4-48FE-ACA8-13115F25B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2DF8C6A-D9D0-4C04-BF08-C9CEA4FF136C}"/>
              </a:ext>
            </a:extLst>
          </p:cNvPr>
          <p:cNvSpPr txBox="1"/>
          <p:nvPr/>
        </p:nvSpPr>
        <p:spPr>
          <a:xfrm>
            <a:off x="234204" y="218992"/>
            <a:ext cx="57935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대피로 이동 불가 시 행동 요령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84124D3-0033-4F88-BCC1-FDBDE29B934F}"/>
              </a:ext>
            </a:extLst>
          </p:cNvPr>
          <p:cNvSpPr txBox="1"/>
          <p:nvPr/>
        </p:nvSpPr>
        <p:spPr>
          <a:xfrm>
            <a:off x="2613590" y="1675472"/>
            <a:ext cx="181171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대피로가 화염에 싸여 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이동이 불가능할 때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는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문을 닫고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옷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양말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커튼 등으로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틈새를 막은 후 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구조를 요청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5CB5FD6-FD97-4BC0-BD66-C182E7F6AA22}"/>
              </a:ext>
            </a:extLst>
          </p:cNvPr>
          <p:cNvSpPr txBox="1"/>
          <p:nvPr/>
        </p:nvSpPr>
        <p:spPr>
          <a:xfrm>
            <a:off x="6860493" y="1637892"/>
            <a:ext cx="17876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엘리베이터가 아닌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계단을 이용해 아래층으로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대피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하되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불가능할 경우 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옥상으로 대피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B32E606-A633-435E-9E6D-1BADA387021A}"/>
              </a:ext>
            </a:extLst>
          </p:cNvPr>
          <p:cNvSpPr txBox="1"/>
          <p:nvPr/>
        </p:nvSpPr>
        <p:spPr>
          <a:xfrm>
            <a:off x="2589804" y="4216256"/>
            <a:ext cx="17940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문을 열기 전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손등으로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문 손잡이가 뜨거운지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확인한 후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뜨겁지 않으면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문을 열고 밖으로 나가고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뜨거우면 문을 열지 말고 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다른 길을 찾아요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29F8AB2-6A88-4CB8-B6E0-56C8C6C8EC4F}"/>
              </a:ext>
            </a:extLst>
          </p:cNvPr>
          <p:cNvSpPr txBox="1"/>
          <p:nvPr/>
        </p:nvSpPr>
        <p:spPr>
          <a:xfrm>
            <a:off x="6761108" y="4204445"/>
            <a:ext cx="198644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건물 밖으로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대피가 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불가능할 때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창문이 있는 방으로 들어가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전화를 하거나 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창문을 통해 구조를 요청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 </a:t>
            </a:r>
          </a:p>
        </p:txBody>
      </p:sp>
    </p:spTree>
    <p:extLst>
      <p:ext uri="{BB962C8B-B14F-4D97-AF65-F5344CB8AC3E}">
        <p14:creationId xmlns:p14="http://schemas.microsoft.com/office/powerpoint/2010/main" val="13846514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079B587F-4D0E-4965-AF8B-7257D5D9A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051E90D-976F-4754-A849-C32AF1D1F2AD}"/>
              </a:ext>
            </a:extLst>
          </p:cNvPr>
          <p:cNvSpPr txBox="1"/>
          <p:nvPr/>
        </p:nvSpPr>
        <p:spPr>
          <a:xfrm>
            <a:off x="234204" y="218992"/>
            <a:ext cx="36519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소화기 사용 방법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A4C893F-A6E7-4BAC-889F-3E8663D8F4CE}"/>
              </a:ext>
            </a:extLst>
          </p:cNvPr>
          <p:cNvSpPr txBox="1"/>
          <p:nvPr/>
        </p:nvSpPr>
        <p:spPr>
          <a:xfrm>
            <a:off x="1417573" y="2821449"/>
            <a:ext cx="22841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</a:t>
            </a:r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안전핀</a:t>
            </a:r>
            <a:r>
              <a:rPr lang="ko-KR" altLang="en-US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뽑는다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2E0DEBA-62D3-4FC5-8658-1431412B0FC8}"/>
              </a:ext>
            </a:extLst>
          </p:cNvPr>
          <p:cNvSpPr txBox="1"/>
          <p:nvPr/>
        </p:nvSpPr>
        <p:spPr>
          <a:xfrm>
            <a:off x="2922219" y="4943286"/>
            <a:ext cx="19278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노즐</a:t>
            </a:r>
            <a:r>
              <a:rPr lang="ko-KR" altLang="en-US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잡고</a:t>
            </a:r>
            <a:endParaRPr lang="en-US" altLang="ko-KR" sz="20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불 쪽을 향한다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3133DB4-0903-404D-9BE3-4214B1E0840F}"/>
              </a:ext>
            </a:extLst>
          </p:cNvPr>
          <p:cNvSpPr txBox="1"/>
          <p:nvPr/>
        </p:nvSpPr>
        <p:spPr>
          <a:xfrm>
            <a:off x="4006552" y="2821449"/>
            <a:ext cx="2715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손잡이</a:t>
            </a:r>
            <a:r>
              <a:rPr lang="ko-KR" altLang="en-US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움켜쥔다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562D4F9-3F5E-4CD6-BF52-AFDE9B2BD9A3}"/>
              </a:ext>
            </a:extLst>
          </p:cNvPr>
          <p:cNvSpPr txBox="1"/>
          <p:nvPr/>
        </p:nvSpPr>
        <p:spPr>
          <a:xfrm>
            <a:off x="5677039" y="4943445"/>
            <a:ext cx="248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분말</a:t>
            </a:r>
            <a:r>
              <a:rPr lang="ko-KR" altLang="en-US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골고루 쏜다</a:t>
            </a:r>
          </a:p>
        </p:txBody>
      </p:sp>
    </p:spTree>
    <p:extLst>
      <p:ext uri="{BB962C8B-B14F-4D97-AF65-F5344CB8AC3E}">
        <p14:creationId xmlns:p14="http://schemas.microsoft.com/office/powerpoint/2010/main" val="20345080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F59E419A-3927-444C-8BC3-4979E6EEB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B2061A0-FE35-4C9C-840F-208B2BE32136}"/>
              </a:ext>
            </a:extLst>
          </p:cNvPr>
          <p:cNvSpPr txBox="1"/>
          <p:nvPr/>
        </p:nvSpPr>
        <p:spPr>
          <a:xfrm>
            <a:off x="234204" y="218992"/>
            <a:ext cx="3674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소화전 사용 방법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8D83450-FEB7-465B-B7CD-26E925FEFAB1}"/>
              </a:ext>
            </a:extLst>
          </p:cNvPr>
          <p:cNvSpPr txBox="1"/>
          <p:nvPr/>
        </p:nvSpPr>
        <p:spPr>
          <a:xfrm>
            <a:off x="1846176" y="2702622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문</a:t>
            </a:r>
            <a:r>
              <a:rPr lang="ko-KR" altLang="en-US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연다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6F12B8B-ECD1-4A4D-A184-6FE57E1620A7}"/>
              </a:ext>
            </a:extLst>
          </p:cNvPr>
          <p:cNvSpPr txBox="1"/>
          <p:nvPr/>
        </p:nvSpPr>
        <p:spPr>
          <a:xfrm>
            <a:off x="3093862" y="4844652"/>
            <a:ext cx="19926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호스</a:t>
            </a:r>
            <a:r>
              <a:rPr lang="ko-KR" altLang="en-US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빼고</a:t>
            </a:r>
            <a:endParaRPr lang="en-US" altLang="ko-KR" sz="20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</a:t>
            </a:r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노즐</a:t>
            </a:r>
            <a:r>
              <a:rPr lang="ko-KR" altLang="en-US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잡는다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4381E96-09A7-4B73-8EB8-549F71DBA24B}"/>
              </a:ext>
            </a:extLst>
          </p:cNvPr>
          <p:cNvSpPr txBox="1"/>
          <p:nvPr/>
        </p:nvSpPr>
        <p:spPr>
          <a:xfrm>
            <a:off x="4451685" y="2707558"/>
            <a:ext cx="20854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밸브</a:t>
            </a:r>
            <a:r>
              <a:rPr lang="ko-KR" altLang="en-US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돌린다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42AD59D-8736-4E06-A3C0-9F806FE9B968}"/>
              </a:ext>
            </a:extLst>
          </p:cNvPr>
          <p:cNvSpPr txBox="1"/>
          <p:nvPr/>
        </p:nvSpPr>
        <p:spPr>
          <a:xfrm>
            <a:off x="5938579" y="4879170"/>
            <a:ext cx="21547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20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불을 향해 </a:t>
            </a:r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쏜다</a:t>
            </a:r>
          </a:p>
        </p:txBody>
      </p:sp>
    </p:spTree>
    <p:extLst>
      <p:ext uri="{BB962C8B-B14F-4D97-AF65-F5344CB8AC3E}">
        <p14:creationId xmlns:p14="http://schemas.microsoft.com/office/powerpoint/2010/main" val="6524218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사진이(가) 표시된 사진&#10;&#10;자동 생성된 설명">
            <a:extLst>
              <a:ext uri="{FF2B5EF4-FFF2-40B4-BE49-F238E27FC236}">
                <a16:creationId xmlns:a16="http://schemas.microsoft.com/office/drawing/2014/main" xmlns="" id="{9D35F4E5-424D-41EE-9895-BE3F311901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D481421-3501-425E-93A6-6FD800F3C02E}"/>
              </a:ext>
            </a:extLst>
          </p:cNvPr>
          <p:cNvSpPr txBox="1"/>
          <p:nvPr/>
        </p:nvSpPr>
        <p:spPr>
          <a:xfrm>
            <a:off x="234204" y="218992"/>
            <a:ext cx="4471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옷에 불이 붙었을 경우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112B641-19AE-408A-8546-2D234FE41ABE}"/>
              </a:ext>
            </a:extLst>
          </p:cNvPr>
          <p:cNvSpPr txBox="1"/>
          <p:nvPr/>
        </p:nvSpPr>
        <p:spPr>
          <a:xfrm>
            <a:off x="754388" y="3182608"/>
            <a:ext cx="4042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옷에 불이 붙었을 경우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하던 일을 바로 멈춰요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DAE533F-7F46-4B89-B715-0F0EF2683D83}"/>
              </a:ext>
            </a:extLst>
          </p:cNvPr>
          <p:cNvSpPr txBox="1"/>
          <p:nvPr/>
        </p:nvSpPr>
        <p:spPr>
          <a:xfrm>
            <a:off x="4797000" y="3159562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얼굴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화상을 입지 않도록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두 손으로 얼른 감싸요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연기가 폐로 들어가지 않게 조심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2A22D6F-B2C8-4DC0-983D-3EA0171312A7}"/>
              </a:ext>
            </a:extLst>
          </p:cNvPr>
          <p:cNvSpPr txBox="1"/>
          <p:nvPr/>
        </p:nvSpPr>
        <p:spPr>
          <a:xfrm>
            <a:off x="779335" y="5864507"/>
            <a:ext cx="4042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곧바로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바닥에 엎드려요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0E03B65-B77B-4C41-B75C-CF72006273F6}"/>
              </a:ext>
            </a:extLst>
          </p:cNvPr>
          <p:cNvSpPr txBox="1"/>
          <p:nvPr/>
        </p:nvSpPr>
        <p:spPr>
          <a:xfrm>
            <a:off x="4797000" y="5864507"/>
            <a:ext cx="4042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몸을 굴리며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불이 꺼지도록 해요</a:t>
            </a:r>
          </a:p>
        </p:txBody>
      </p:sp>
    </p:spTree>
    <p:extLst>
      <p:ext uri="{BB962C8B-B14F-4D97-AF65-F5344CB8AC3E}">
        <p14:creationId xmlns:p14="http://schemas.microsoft.com/office/powerpoint/2010/main" val="40488270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6339A7FF-E75C-470D-9D45-73F77E2DA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CBA9D60-11FD-4867-91BA-008C4E3091EE}"/>
              </a:ext>
            </a:extLst>
          </p:cNvPr>
          <p:cNvSpPr txBox="1"/>
          <p:nvPr/>
        </p:nvSpPr>
        <p:spPr>
          <a:xfrm>
            <a:off x="234204" y="218992"/>
            <a:ext cx="86565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황사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미세먼지로 발생 가능한 질환 및 대처방법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8012B0A-2139-45AB-A5E7-BE5FBE02294A}"/>
              </a:ext>
            </a:extLst>
          </p:cNvPr>
          <p:cNvSpPr txBox="1"/>
          <p:nvPr/>
        </p:nvSpPr>
        <p:spPr>
          <a:xfrm>
            <a:off x="1325442" y="2463567"/>
            <a:ext cx="3236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호흡기 질환</a:t>
            </a:r>
          </a:p>
          <a:p>
            <a:r>
              <a:rPr lang="en-US" altLang="ko-KR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기관지염</a:t>
            </a:r>
            <a:r>
              <a:rPr lang="en-US" altLang="ko-KR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천식 등</a:t>
            </a:r>
            <a:r>
              <a:rPr lang="en-US" altLang="ko-KR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37E0B0D-A120-43EB-97C3-1BCC440FD101}"/>
              </a:ext>
            </a:extLst>
          </p:cNvPr>
          <p:cNvSpPr txBox="1"/>
          <p:nvPr/>
        </p:nvSpPr>
        <p:spPr>
          <a:xfrm>
            <a:off x="234204" y="2608766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질환 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D825FF9-A702-4B55-92C1-0A8EAE2BF680}"/>
              </a:ext>
            </a:extLst>
          </p:cNvPr>
          <p:cNvSpPr txBox="1"/>
          <p:nvPr/>
        </p:nvSpPr>
        <p:spPr>
          <a:xfrm>
            <a:off x="98558" y="4506227"/>
            <a:ext cx="20854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4013F8D-62A6-4A16-BCEE-9FD4A9FEDA59}"/>
              </a:ext>
            </a:extLst>
          </p:cNvPr>
          <p:cNvSpPr txBox="1"/>
          <p:nvPr/>
        </p:nvSpPr>
        <p:spPr>
          <a:xfrm>
            <a:off x="1202988" y="4252622"/>
            <a:ext cx="32369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호흡곤란</a:t>
            </a: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목 통증</a:t>
            </a: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기관지</a:t>
            </a:r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기도점막 염증</a:t>
            </a: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기침 등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BFCB238-44D7-4AB8-BB56-BFE86F2E4B7A}"/>
              </a:ext>
            </a:extLst>
          </p:cNvPr>
          <p:cNvSpPr txBox="1"/>
          <p:nvPr/>
        </p:nvSpPr>
        <p:spPr>
          <a:xfrm>
            <a:off x="5750823" y="1232203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대처 방법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B9CBB4F-8526-4D57-ADE5-C8A23A486F24}"/>
              </a:ext>
            </a:extLst>
          </p:cNvPr>
          <p:cNvSpPr txBox="1"/>
          <p:nvPr/>
        </p:nvSpPr>
        <p:spPr>
          <a:xfrm>
            <a:off x="4205110" y="3420769"/>
            <a:ext cx="1658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천식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환자는 황사 발생시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가급적 외출을 삼가요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84A22A4-91D3-437D-A402-A8A3A3EF80E0}"/>
              </a:ext>
            </a:extLst>
          </p:cNvPr>
          <p:cNvSpPr txBox="1"/>
          <p:nvPr/>
        </p:nvSpPr>
        <p:spPr>
          <a:xfrm>
            <a:off x="6607073" y="3415175"/>
            <a:ext cx="1848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창문 등을 닫아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외부공기의 유입을 차단해요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35A512A-738E-46E1-97AA-DA078682B870}"/>
              </a:ext>
            </a:extLst>
          </p:cNvPr>
          <p:cNvSpPr txBox="1"/>
          <p:nvPr/>
        </p:nvSpPr>
        <p:spPr>
          <a:xfrm>
            <a:off x="3868645" y="5818704"/>
            <a:ext cx="2374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공기정화기로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실내 공기를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정화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시키고 가습기로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습도를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조절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1322B2B-435B-4C1D-956B-B39C66DB98EB}"/>
              </a:ext>
            </a:extLst>
          </p:cNvPr>
          <p:cNvSpPr txBox="1"/>
          <p:nvPr/>
        </p:nvSpPr>
        <p:spPr>
          <a:xfrm>
            <a:off x="7030284" y="5824728"/>
            <a:ext cx="16580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많이 마셔요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7315747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611384A9-2C0B-4FB5-853F-7278D9B7D4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A1CA1B7-8D51-41D9-8D43-0177AE213B8E}"/>
              </a:ext>
            </a:extLst>
          </p:cNvPr>
          <p:cNvSpPr txBox="1"/>
          <p:nvPr/>
        </p:nvSpPr>
        <p:spPr>
          <a:xfrm>
            <a:off x="234204" y="218992"/>
            <a:ext cx="86565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황사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미세먼지로 발생 가능한 질환 및 대처방법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6C33EEC-92D4-4B61-8CCE-EF424C666B19}"/>
              </a:ext>
            </a:extLst>
          </p:cNvPr>
          <p:cNvSpPr txBox="1"/>
          <p:nvPr/>
        </p:nvSpPr>
        <p:spPr>
          <a:xfrm>
            <a:off x="1325442" y="2463567"/>
            <a:ext cx="3236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눈 질환</a:t>
            </a:r>
          </a:p>
          <a:p>
            <a:r>
              <a:rPr lang="en-US" altLang="ko-KR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결막염 등</a:t>
            </a:r>
            <a:r>
              <a:rPr lang="en-US" altLang="ko-KR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E57160A-1843-411E-9A7F-FF72E6A64593}"/>
              </a:ext>
            </a:extLst>
          </p:cNvPr>
          <p:cNvSpPr txBox="1"/>
          <p:nvPr/>
        </p:nvSpPr>
        <p:spPr>
          <a:xfrm>
            <a:off x="234204" y="2608766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질환 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D407133-734F-49DF-85C0-318D58DECA24}"/>
              </a:ext>
            </a:extLst>
          </p:cNvPr>
          <p:cNvSpPr txBox="1"/>
          <p:nvPr/>
        </p:nvSpPr>
        <p:spPr>
          <a:xfrm>
            <a:off x="98558" y="4506227"/>
            <a:ext cx="20854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7081999-DE62-4939-BF5C-4A5FE1E374F5}"/>
              </a:ext>
            </a:extLst>
          </p:cNvPr>
          <p:cNvSpPr txBox="1"/>
          <p:nvPr/>
        </p:nvSpPr>
        <p:spPr>
          <a:xfrm>
            <a:off x="1202988" y="4171937"/>
            <a:ext cx="323694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눈 가려움</a:t>
            </a: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눈물</a:t>
            </a:r>
            <a:endParaRPr lang="en-US" altLang="ko-KR" sz="14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빨갛게 충혈</a:t>
            </a: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이물감</a:t>
            </a:r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통증</a:t>
            </a: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분비물 나옴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197D11C-6A47-4499-A1A9-942E2ED4FAF4}"/>
              </a:ext>
            </a:extLst>
          </p:cNvPr>
          <p:cNvSpPr txBox="1"/>
          <p:nvPr/>
        </p:nvSpPr>
        <p:spPr>
          <a:xfrm>
            <a:off x="5750823" y="1232203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대처 방법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5112596-66C6-49F4-BB5E-8DA27B270876}"/>
              </a:ext>
            </a:extLst>
          </p:cNvPr>
          <p:cNvSpPr txBox="1"/>
          <p:nvPr/>
        </p:nvSpPr>
        <p:spPr>
          <a:xfrm>
            <a:off x="3995153" y="3429000"/>
            <a:ext cx="2037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부득이 외출할 경우 콘택트 대신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보호 안경을 끼고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나가요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1E301F7-0168-404B-84FC-A29D4578F3F7}"/>
              </a:ext>
            </a:extLst>
          </p:cNvPr>
          <p:cNvSpPr txBox="1"/>
          <p:nvPr/>
        </p:nvSpPr>
        <p:spPr>
          <a:xfrm>
            <a:off x="6607073" y="3415175"/>
            <a:ext cx="1848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귀가 후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미지근한 물로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눈을 깨끗이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씻어요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728811F-C795-424E-9C16-5B05019B436A}"/>
              </a:ext>
            </a:extLst>
          </p:cNvPr>
          <p:cNvSpPr txBox="1"/>
          <p:nvPr/>
        </p:nvSpPr>
        <p:spPr>
          <a:xfrm>
            <a:off x="3922119" y="5789802"/>
            <a:ext cx="5275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결막염 초기 증세가 의심되면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깨끗한 찬물에 눈을 대고 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깜박거리거나 얼음찜질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해주면 증상을 완화시킬 수 있어요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408820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6BAEF34E-0F65-4268-B6E4-3FA2437FCB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644653B-89A6-4560-B469-D2F3EAD95B0B}"/>
              </a:ext>
            </a:extLst>
          </p:cNvPr>
          <p:cNvSpPr txBox="1"/>
          <p:nvPr/>
        </p:nvSpPr>
        <p:spPr>
          <a:xfrm>
            <a:off x="234204" y="218992"/>
            <a:ext cx="86565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황사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미세먼지로 발생 가능한 질환 및 대처방법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2A19326-B7C6-4522-B0DF-3A3F777FFB26}"/>
              </a:ext>
            </a:extLst>
          </p:cNvPr>
          <p:cNvSpPr txBox="1"/>
          <p:nvPr/>
        </p:nvSpPr>
        <p:spPr>
          <a:xfrm>
            <a:off x="1325442" y="2463567"/>
            <a:ext cx="32369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이비인후과 질환</a:t>
            </a:r>
            <a:endParaRPr lang="en-US" altLang="ko-KR" sz="2000" dirty="0">
              <a:solidFill>
                <a:srgbClr val="FFC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비염 등</a:t>
            </a:r>
            <a:r>
              <a:rPr lang="en-US" altLang="ko-KR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5F72ACF-6902-420E-86AA-CFE89DB352E4}"/>
              </a:ext>
            </a:extLst>
          </p:cNvPr>
          <p:cNvSpPr txBox="1"/>
          <p:nvPr/>
        </p:nvSpPr>
        <p:spPr>
          <a:xfrm>
            <a:off x="234204" y="2608766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질환 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93E6C51-A9BE-4DEE-84EB-AEC74D81E6F7}"/>
              </a:ext>
            </a:extLst>
          </p:cNvPr>
          <p:cNvSpPr txBox="1"/>
          <p:nvPr/>
        </p:nvSpPr>
        <p:spPr>
          <a:xfrm>
            <a:off x="98558" y="4506227"/>
            <a:ext cx="20854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1DC1BBD-5153-472A-997A-1BFFA2CD4C7C}"/>
              </a:ext>
            </a:extLst>
          </p:cNvPr>
          <p:cNvSpPr txBox="1"/>
          <p:nvPr/>
        </p:nvSpPr>
        <p:spPr>
          <a:xfrm>
            <a:off x="1202988" y="4343447"/>
            <a:ext cx="32369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재채기가 계속 됨</a:t>
            </a: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맑은 콧물이 흐름</a:t>
            </a: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코 막힘 등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CFEFBF8-355F-4D5F-8E0F-FC04E2F56423}"/>
              </a:ext>
            </a:extLst>
          </p:cNvPr>
          <p:cNvSpPr txBox="1"/>
          <p:nvPr/>
        </p:nvSpPr>
        <p:spPr>
          <a:xfrm>
            <a:off x="5750823" y="1232203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대처 방법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5ABFB78-F9AD-4F29-91D8-DD08F5389508}"/>
              </a:ext>
            </a:extLst>
          </p:cNvPr>
          <p:cNvSpPr txBox="1"/>
          <p:nvPr/>
        </p:nvSpPr>
        <p:spPr>
          <a:xfrm>
            <a:off x="6368391" y="2652971"/>
            <a:ext cx="23023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외출 시 </a:t>
            </a:r>
            <a:r>
              <a:rPr lang="ko-KR" altLang="en-US" sz="1200" dirty="0" err="1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보건용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마스크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착용해요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61F91CA-02E8-4AC1-A2C6-24FFB5031C46}"/>
              </a:ext>
            </a:extLst>
          </p:cNvPr>
          <p:cNvSpPr txBox="1"/>
          <p:nvPr/>
        </p:nvSpPr>
        <p:spPr>
          <a:xfrm>
            <a:off x="6104867" y="5042845"/>
            <a:ext cx="273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귀가 후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미지근한 물로 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콧속을 깨끗이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씻어요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417845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6ED6A4BB-F966-4591-85CA-9BAE05969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9BC9DDB-F033-4EA4-A220-BA6142D8BAF6}"/>
              </a:ext>
            </a:extLst>
          </p:cNvPr>
          <p:cNvSpPr txBox="1"/>
          <p:nvPr/>
        </p:nvSpPr>
        <p:spPr>
          <a:xfrm>
            <a:off x="234204" y="218992"/>
            <a:ext cx="86565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황사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미세먼지로 발생 가능한 질환 및 대처방법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0E7B019-8896-4009-B311-65BC31255E36}"/>
              </a:ext>
            </a:extLst>
          </p:cNvPr>
          <p:cNvSpPr txBox="1"/>
          <p:nvPr/>
        </p:nvSpPr>
        <p:spPr>
          <a:xfrm>
            <a:off x="1370407" y="2595553"/>
            <a:ext cx="32369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피부 질환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8CCC753-7A59-484B-9063-884EA37F56C5}"/>
              </a:ext>
            </a:extLst>
          </p:cNvPr>
          <p:cNvSpPr txBox="1"/>
          <p:nvPr/>
        </p:nvSpPr>
        <p:spPr>
          <a:xfrm>
            <a:off x="234204" y="2608766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질환 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7B59349-1359-4107-B920-FFB13929DBF7}"/>
              </a:ext>
            </a:extLst>
          </p:cNvPr>
          <p:cNvSpPr txBox="1"/>
          <p:nvPr/>
        </p:nvSpPr>
        <p:spPr>
          <a:xfrm>
            <a:off x="98558" y="4506227"/>
            <a:ext cx="20854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36F3DA6-0BF2-4E60-A84C-726DEB95893E}"/>
              </a:ext>
            </a:extLst>
          </p:cNvPr>
          <p:cNvSpPr txBox="1"/>
          <p:nvPr/>
        </p:nvSpPr>
        <p:spPr>
          <a:xfrm>
            <a:off x="1197267" y="4444672"/>
            <a:ext cx="32369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피부 가려움</a:t>
            </a: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두드러기 등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EFE8396-6086-41C5-A423-B1E6D1F68E3C}"/>
              </a:ext>
            </a:extLst>
          </p:cNvPr>
          <p:cNvSpPr txBox="1"/>
          <p:nvPr/>
        </p:nvSpPr>
        <p:spPr>
          <a:xfrm>
            <a:off x="5750823" y="1232203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대처 방법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EFBF7F1-CEA3-4DA6-A4CC-6976E14B7B73}"/>
              </a:ext>
            </a:extLst>
          </p:cNvPr>
          <p:cNvSpPr txBox="1"/>
          <p:nvPr/>
        </p:nvSpPr>
        <p:spPr>
          <a:xfrm>
            <a:off x="3995153" y="3429000"/>
            <a:ext cx="2037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외출 시 황사에 노출되지 않도록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긴 소매 옷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입어요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9C3CC06-DD99-4AEC-AF72-2397611B63A1}"/>
              </a:ext>
            </a:extLst>
          </p:cNvPr>
          <p:cNvSpPr txBox="1"/>
          <p:nvPr/>
        </p:nvSpPr>
        <p:spPr>
          <a:xfrm>
            <a:off x="6607073" y="3415175"/>
            <a:ext cx="1848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귀가 후에는 반드시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손과 발 등을 깨끗이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씻어요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883745D-B765-4FE5-AB82-C4994CB9AF65}"/>
              </a:ext>
            </a:extLst>
          </p:cNvPr>
          <p:cNvSpPr txBox="1"/>
          <p:nvPr/>
        </p:nvSpPr>
        <p:spPr>
          <a:xfrm>
            <a:off x="3773644" y="5788047"/>
            <a:ext cx="5275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피부에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로션 등을 발라 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흙먼지가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피부에 직접 닿지 않도록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7237174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텍스트이(가) 표시된 사진&#10;&#10;자동 생성된 설명">
            <a:extLst>
              <a:ext uri="{FF2B5EF4-FFF2-40B4-BE49-F238E27FC236}">
                <a16:creationId xmlns:a16="http://schemas.microsoft.com/office/drawing/2014/main" xmlns="" id="{497B89B2-0CB1-4F3B-BFAD-F32AFC641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999CCBB-485C-4A2C-9D0F-3B02117FD36C}"/>
              </a:ext>
            </a:extLst>
          </p:cNvPr>
          <p:cNvSpPr txBox="1"/>
          <p:nvPr/>
        </p:nvSpPr>
        <p:spPr>
          <a:xfrm>
            <a:off x="234204" y="218992"/>
            <a:ext cx="63482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황사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미세먼지 발생 시 행동 요령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79C7505-C415-4198-A8DE-414DAB5069F5}"/>
              </a:ext>
            </a:extLst>
          </p:cNvPr>
          <p:cNvSpPr txBox="1"/>
          <p:nvPr/>
        </p:nvSpPr>
        <p:spPr>
          <a:xfrm>
            <a:off x="768162" y="3097287"/>
            <a:ext cx="2037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TV,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라디오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인터넷으로 </a:t>
            </a: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기상 상황을 수시로 확인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889C00B-ACEB-41DA-BCEB-E46D94A0EE2B}"/>
              </a:ext>
            </a:extLst>
          </p:cNvPr>
          <p:cNvSpPr txBox="1"/>
          <p:nvPr/>
        </p:nvSpPr>
        <p:spPr>
          <a:xfrm>
            <a:off x="3649698" y="3106915"/>
            <a:ext cx="1848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외부 활동 시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손수건이나 마스크 등을 착용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E9F0ABF-AF20-4F00-AC89-B98BAFA2F5C7}"/>
              </a:ext>
            </a:extLst>
          </p:cNvPr>
          <p:cNvSpPr txBox="1"/>
          <p:nvPr/>
        </p:nvSpPr>
        <p:spPr>
          <a:xfrm>
            <a:off x="6185647" y="3097286"/>
            <a:ext cx="2321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손을 깨끗이 씻는 등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개인 위생 관리를 철저히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해요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E4FAEAE-D643-4323-8832-CEB02E23B0BC}"/>
              </a:ext>
            </a:extLst>
          </p:cNvPr>
          <p:cNvSpPr txBox="1"/>
          <p:nvPr/>
        </p:nvSpPr>
        <p:spPr>
          <a:xfrm>
            <a:off x="2287419" y="5701877"/>
            <a:ext cx="1848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목을 축이는 정도로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자주 마셔요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A7BF707-416D-469C-99D7-EEB14BAF7DFA}"/>
              </a:ext>
            </a:extLst>
          </p:cNvPr>
          <p:cNvSpPr txBox="1"/>
          <p:nvPr/>
        </p:nvSpPr>
        <p:spPr>
          <a:xfrm>
            <a:off x="4928738" y="5685835"/>
            <a:ext cx="2554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눈이 가렵다고 손으로 만지지 말고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물로 씻거나 점안제를 이용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</p:spTree>
    <p:extLst>
      <p:ext uri="{BB962C8B-B14F-4D97-AF65-F5344CB8AC3E}">
        <p14:creationId xmlns:p14="http://schemas.microsoft.com/office/powerpoint/2010/main" val="4627961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EB36157F-24B4-4F87-A2F6-02A93E420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A24E38C-8848-43F4-B169-942943B44404}"/>
              </a:ext>
            </a:extLst>
          </p:cNvPr>
          <p:cNvSpPr txBox="1"/>
          <p:nvPr/>
        </p:nvSpPr>
        <p:spPr>
          <a:xfrm>
            <a:off x="234204" y="218992"/>
            <a:ext cx="62969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8.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폭염 시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온열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질환자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응급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대처법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FA037693-023C-400B-89F0-C8C395A0C314}"/>
              </a:ext>
            </a:extLst>
          </p:cNvPr>
          <p:cNvSpPr txBox="1"/>
          <p:nvPr/>
        </p:nvSpPr>
        <p:spPr>
          <a:xfrm>
            <a:off x="1370407" y="2595553"/>
            <a:ext cx="1704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열사병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B408B19-3B7A-4BC6-B6A8-32921F56707C}"/>
              </a:ext>
            </a:extLst>
          </p:cNvPr>
          <p:cNvSpPr txBox="1"/>
          <p:nvPr/>
        </p:nvSpPr>
        <p:spPr>
          <a:xfrm>
            <a:off x="234204" y="2608766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질환 명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2CE3E776-FD3A-470A-B932-7C7327AEB341}"/>
              </a:ext>
            </a:extLst>
          </p:cNvPr>
          <p:cNvSpPr txBox="1"/>
          <p:nvPr/>
        </p:nvSpPr>
        <p:spPr>
          <a:xfrm>
            <a:off x="98558" y="4506227"/>
            <a:ext cx="20854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56F24DF-AD07-43C3-A8D8-845F5FAFFF9E}"/>
              </a:ext>
            </a:extLst>
          </p:cNvPr>
          <p:cNvSpPr txBox="1"/>
          <p:nvPr/>
        </p:nvSpPr>
        <p:spPr>
          <a:xfrm>
            <a:off x="1206231" y="4229228"/>
            <a:ext cx="32369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의식 없음</a:t>
            </a:r>
            <a:endParaRPr lang="en-US" altLang="ko-KR" sz="14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체온  </a:t>
            </a:r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40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 이상 </a:t>
            </a:r>
            <a:endParaRPr lang="en-US" altLang="ko-KR" sz="14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피부 건조하고 뜨거움</a:t>
            </a:r>
            <a:endParaRPr lang="en-US" altLang="ko-KR" sz="14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심한 두통</a:t>
            </a:r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오한 등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5C422B37-F3FA-4754-B813-CF0ACE5692D2}"/>
              </a:ext>
            </a:extLst>
          </p:cNvPr>
          <p:cNvSpPr txBox="1"/>
          <p:nvPr/>
        </p:nvSpPr>
        <p:spPr>
          <a:xfrm>
            <a:off x="5750823" y="1232203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대처 방법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9360F904-2AC1-4D1A-B34C-C0A01872010C}"/>
              </a:ext>
            </a:extLst>
          </p:cNvPr>
          <p:cNvSpPr txBox="1"/>
          <p:nvPr/>
        </p:nvSpPr>
        <p:spPr>
          <a:xfrm>
            <a:off x="3995153" y="3429000"/>
            <a:ext cx="2037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 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</a:t>
            </a:r>
          </a:p>
          <a:p>
            <a:pPr algn="ctr"/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119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전화해요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4F768E50-62AE-410E-9268-10E000E095E6}"/>
              </a:ext>
            </a:extLst>
          </p:cNvPr>
          <p:cNvSpPr txBox="1"/>
          <p:nvPr/>
        </p:nvSpPr>
        <p:spPr>
          <a:xfrm>
            <a:off x="6607073" y="3415175"/>
            <a:ext cx="1848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 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</a:t>
            </a: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시원한 곳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옮겨요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16CA6A6E-24A1-494B-A159-C4EE5A69408A}"/>
              </a:ext>
            </a:extLst>
          </p:cNvPr>
          <p:cNvSpPr txBox="1"/>
          <p:nvPr/>
        </p:nvSpPr>
        <p:spPr>
          <a:xfrm>
            <a:off x="3773644" y="5788047"/>
            <a:ext cx="5275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 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</a:t>
            </a: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넥타이나 단추 등을 풀어줘요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586648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13BD28B0-5792-4A8A-8C59-F3DF4D3364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AA1E17C-0EA2-4381-A7C0-A0912BE7F4D0}"/>
              </a:ext>
            </a:extLst>
          </p:cNvPr>
          <p:cNvSpPr txBox="1"/>
          <p:nvPr/>
        </p:nvSpPr>
        <p:spPr>
          <a:xfrm>
            <a:off x="234204" y="218992"/>
            <a:ext cx="62969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8.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폭염 시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온열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질환자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응급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대처법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32BE417-78CC-4A04-8842-06B56BDFF4B6}"/>
              </a:ext>
            </a:extLst>
          </p:cNvPr>
          <p:cNvSpPr txBox="1"/>
          <p:nvPr/>
        </p:nvSpPr>
        <p:spPr>
          <a:xfrm>
            <a:off x="1370407" y="2595553"/>
            <a:ext cx="17582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열 탈진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3CC5199-6206-4922-8063-539604FD2731}"/>
              </a:ext>
            </a:extLst>
          </p:cNvPr>
          <p:cNvSpPr txBox="1"/>
          <p:nvPr/>
        </p:nvSpPr>
        <p:spPr>
          <a:xfrm>
            <a:off x="234204" y="2608766"/>
            <a:ext cx="9760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질환 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1960099-C1C0-4865-945F-6EC0753177BA}"/>
              </a:ext>
            </a:extLst>
          </p:cNvPr>
          <p:cNvSpPr txBox="1"/>
          <p:nvPr/>
        </p:nvSpPr>
        <p:spPr>
          <a:xfrm>
            <a:off x="98558" y="4506227"/>
            <a:ext cx="20854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주요 증상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40B6B96-A0FE-44FA-98EA-C16FF3E3A3F5}"/>
              </a:ext>
            </a:extLst>
          </p:cNvPr>
          <p:cNvSpPr txBox="1"/>
          <p:nvPr/>
        </p:nvSpPr>
        <p:spPr>
          <a:xfrm>
            <a:off x="1140817" y="4218652"/>
            <a:ext cx="32369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의식 있음</a:t>
            </a: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•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정상 체온이거나 약간 높음</a:t>
            </a:r>
            <a:endParaRPr lang="en-US" altLang="ko-KR" sz="14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피부 축축하고 땀 많이 남</a:t>
            </a:r>
            <a:endParaRPr lang="en-US" altLang="ko-KR" sz="14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-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두통</a:t>
            </a:r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경련</a:t>
            </a:r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피곤</a:t>
            </a:r>
            <a:r>
              <a:rPr lang="en-US" altLang="ko-KR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무기력 등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1125ECD-2AE3-4AAE-8E37-9136E88D36EB}"/>
              </a:ext>
            </a:extLst>
          </p:cNvPr>
          <p:cNvSpPr txBox="1"/>
          <p:nvPr/>
        </p:nvSpPr>
        <p:spPr>
          <a:xfrm>
            <a:off x="5750823" y="1232203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대처 방법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A906B3A-D908-455F-8757-6AB75388E465}"/>
              </a:ext>
            </a:extLst>
          </p:cNvPr>
          <p:cNvSpPr txBox="1"/>
          <p:nvPr/>
        </p:nvSpPr>
        <p:spPr>
          <a:xfrm>
            <a:off x="3995153" y="3429000"/>
            <a:ext cx="2037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1. </a:t>
            </a: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시원한 곳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옮겨요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3128FDD-A2E0-4B7A-913E-B426E1833467}"/>
              </a:ext>
            </a:extLst>
          </p:cNvPr>
          <p:cNvSpPr txBox="1"/>
          <p:nvPr/>
        </p:nvSpPr>
        <p:spPr>
          <a:xfrm>
            <a:off x="6607072" y="3415175"/>
            <a:ext cx="1959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 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</a:t>
            </a:r>
          </a:p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의식이 있으면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마시게 해요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3B1F38C-BF2A-4C83-8684-B73527479838}"/>
              </a:ext>
            </a:extLst>
          </p:cNvPr>
          <p:cNvSpPr txBox="1"/>
          <p:nvPr/>
        </p:nvSpPr>
        <p:spPr>
          <a:xfrm>
            <a:off x="3773644" y="5788047"/>
            <a:ext cx="5275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단계 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</a:t>
            </a: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넥타이나 단추 등을 풀어줘요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4316173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25089FDC-0343-43BC-9E29-0B0BD1798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7F967B8-4E7E-42C5-9F77-37D76A6D5231}"/>
              </a:ext>
            </a:extLst>
          </p:cNvPr>
          <p:cNvSpPr txBox="1"/>
          <p:nvPr/>
        </p:nvSpPr>
        <p:spPr>
          <a:xfrm>
            <a:off x="234204" y="218992"/>
            <a:ext cx="71785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8.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폭염 시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온열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질환자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응급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대처법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상세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AF67418-C6A2-40EC-A4A4-5DA0E69589F4}"/>
              </a:ext>
            </a:extLst>
          </p:cNvPr>
          <p:cNvSpPr txBox="1"/>
          <p:nvPr/>
        </p:nvSpPr>
        <p:spPr>
          <a:xfrm>
            <a:off x="3542411" y="4465534"/>
            <a:ext cx="21770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옷을 벗기고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몸을 차게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식혀줘요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67EED4C-0AE3-41E7-8B3D-801B9A71B8C2}"/>
              </a:ext>
            </a:extLst>
          </p:cNvPr>
          <p:cNvSpPr txBox="1"/>
          <p:nvPr/>
        </p:nvSpPr>
        <p:spPr>
          <a:xfrm>
            <a:off x="6164422" y="5685835"/>
            <a:ext cx="2554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2)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얼음 주머니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 있을 경우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이마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목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겨드랑이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가랑이 등에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대어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몸을 식혀요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B2AD98A-D750-4CB8-9FBF-54FCC2A7E632}"/>
              </a:ext>
            </a:extLst>
          </p:cNvPr>
          <p:cNvSpPr txBox="1"/>
          <p:nvPr/>
        </p:nvSpPr>
        <p:spPr>
          <a:xfrm>
            <a:off x="771136" y="4436237"/>
            <a:ext cx="2348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시원한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장소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통풍이 잘되는 그늘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에어컨이 작동되는 실내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 옮겨요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7455975-70EC-41FA-80CB-F5AB50112610}"/>
              </a:ext>
            </a:extLst>
          </p:cNvPr>
          <p:cNvSpPr txBox="1"/>
          <p:nvPr/>
        </p:nvSpPr>
        <p:spPr>
          <a:xfrm>
            <a:off x="6164422" y="3171673"/>
            <a:ext cx="2554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1)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노출된 피부에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물을 뿌리고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부채나 선풍기 등으로 차게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식혀요</a:t>
            </a:r>
          </a:p>
        </p:txBody>
      </p:sp>
    </p:spTree>
    <p:extLst>
      <p:ext uri="{BB962C8B-B14F-4D97-AF65-F5344CB8AC3E}">
        <p14:creationId xmlns:p14="http://schemas.microsoft.com/office/powerpoint/2010/main" val="374982225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248D9EA3-5E71-4880-8FD6-2A7E276EE4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DC2A7C6-EB66-4EB6-A26F-651A54F08F64}"/>
              </a:ext>
            </a:extLst>
          </p:cNvPr>
          <p:cNvSpPr txBox="1"/>
          <p:nvPr/>
        </p:nvSpPr>
        <p:spPr>
          <a:xfrm>
            <a:off x="234204" y="218992"/>
            <a:ext cx="71785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8.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폭염 시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온열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질환자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응급 </a:t>
            </a:r>
            <a:r>
              <a:rPr lang="ko-KR" altLang="en-US" sz="3600" dirty="0" err="1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대처법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상세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2797E80-1F31-4764-971B-1534EFF7C485}"/>
              </a:ext>
            </a:extLst>
          </p:cNvPr>
          <p:cNvSpPr txBox="1"/>
          <p:nvPr/>
        </p:nvSpPr>
        <p:spPr>
          <a:xfrm>
            <a:off x="6410942" y="4746428"/>
            <a:ext cx="2542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의료기관으로 이송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시켜요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977D67D-F9BC-4872-9996-7FD3832834BE}"/>
              </a:ext>
            </a:extLst>
          </p:cNvPr>
          <p:cNvSpPr txBox="1"/>
          <p:nvPr/>
        </p:nvSpPr>
        <p:spPr>
          <a:xfrm>
            <a:off x="3292172" y="4154672"/>
            <a:ext cx="25549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2) </a:t>
            </a:r>
            <a:r>
              <a:rPr lang="ko-KR" altLang="en-US" sz="1200" dirty="0"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응답이 불분명하거나 의식이 없는 경우</a:t>
            </a:r>
            <a:endParaRPr lang="en-US" altLang="ko-KR" sz="1200" dirty="0">
              <a:solidFill>
                <a:srgbClr val="FFFF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en-US" altLang="ko-KR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</a:t>
            </a:r>
            <a:r>
              <a:rPr lang="en-US" altLang="ko-KR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119</a:t>
            </a:r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연락</a:t>
            </a:r>
            <a:r>
              <a:rPr lang="ko-KR" altLang="en-US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한다</a:t>
            </a:r>
            <a:endParaRPr lang="en-US" altLang="ko-KR" sz="12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en-US" altLang="ko-KR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</a:t>
            </a:r>
            <a:r>
              <a:rPr lang="ko-KR" altLang="en-US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불렀을 때</a:t>
            </a:r>
            <a:r>
              <a:rPr lang="en-US" altLang="ko-KR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자극을 가했을 때</a:t>
            </a:r>
            <a:endParaRPr lang="en-US" altLang="ko-KR" sz="12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반응이 이상하거나 응답이 없을 경우</a:t>
            </a:r>
            <a:r>
              <a:rPr lang="en-US" altLang="ko-KR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</a:p>
          <a:p>
            <a:pPr algn="ctr"/>
            <a:r>
              <a:rPr lang="ko-KR" altLang="en-US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토하는 증상이 있는 경우는</a:t>
            </a:r>
            <a:endParaRPr lang="en-US" altLang="ko-KR" sz="12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옷을 벗기고 몸을 식히며</a:t>
            </a:r>
            <a:endParaRPr lang="en-US" altLang="ko-KR" sz="1200" dirty="0">
              <a:solidFill>
                <a:srgbClr val="FBA305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수분 섭취를 금지</a:t>
            </a:r>
            <a:r>
              <a:rPr lang="ko-KR" altLang="en-US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한다</a:t>
            </a:r>
            <a:endParaRPr lang="en-US" altLang="ko-KR" sz="12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3BA72F2-A6C8-498E-9B01-D73D16F5AC83}"/>
              </a:ext>
            </a:extLst>
          </p:cNvPr>
          <p:cNvSpPr txBox="1"/>
          <p:nvPr/>
        </p:nvSpPr>
        <p:spPr>
          <a:xfrm>
            <a:off x="771136" y="4730107"/>
            <a:ext cx="20258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수분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염분을 섭취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하게 해요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D1B6425-B400-4D38-9933-3F20A5CD909D}"/>
              </a:ext>
            </a:extLst>
          </p:cNvPr>
          <p:cNvSpPr txBox="1"/>
          <p:nvPr/>
        </p:nvSpPr>
        <p:spPr>
          <a:xfrm>
            <a:off x="3300194" y="1782644"/>
            <a:ext cx="35554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1) </a:t>
            </a:r>
            <a:r>
              <a:rPr lang="ko-KR" altLang="en-US" sz="1200" dirty="0">
                <a:solidFill>
                  <a:srgbClr val="FFFF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응답이 명료하고 의식이 뚜렷한 경우</a:t>
            </a:r>
            <a:endParaRPr lang="en-US" altLang="ko-KR" sz="1200" dirty="0">
              <a:solidFill>
                <a:srgbClr val="FFFF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- </a:t>
            </a:r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차가운 물이나 음료수</a:t>
            </a:r>
            <a:r>
              <a:rPr lang="ko-KR" altLang="en-US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먹인다</a:t>
            </a:r>
            <a:endParaRPr lang="en-US" altLang="ko-KR" sz="12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- </a:t>
            </a:r>
            <a:r>
              <a:rPr lang="ko-KR" altLang="en-US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땀을 많이 흘렸을 경우 </a:t>
            </a:r>
            <a:endParaRPr lang="en-US" altLang="ko-KR" sz="12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</a:t>
            </a:r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염분</a:t>
            </a:r>
            <a:r>
              <a:rPr lang="en-US" altLang="ko-KR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 </a:t>
            </a:r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식염수</a:t>
            </a:r>
            <a:r>
              <a:rPr lang="en-US" altLang="ko-KR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 </a:t>
            </a:r>
            <a:r>
              <a:rPr lang="en-US" altLang="ko-KR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</a:t>
            </a:r>
            <a:r>
              <a:rPr lang="ko-KR" altLang="en-US" sz="1200" dirty="0" err="1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리터에</a:t>
            </a:r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소금 </a:t>
            </a:r>
            <a:r>
              <a:rPr lang="en-US" altLang="ko-KR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1~2g)</a:t>
            </a:r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</a:t>
            </a:r>
            <a:endParaRPr lang="en-US" altLang="ko-KR" sz="1200" dirty="0">
              <a:solidFill>
                <a:srgbClr val="FBA305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   섭취</a:t>
            </a:r>
            <a:r>
              <a:rPr lang="ko-KR" altLang="en-US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하게 한다</a:t>
            </a:r>
            <a:endParaRPr lang="en-US" altLang="ko-KR" sz="12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en-US" altLang="ko-KR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  - </a:t>
            </a:r>
            <a:r>
              <a:rPr lang="ko-KR" altLang="en-US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필요시에 </a:t>
            </a:r>
            <a:r>
              <a:rPr lang="en-US" altLang="ko-KR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119</a:t>
            </a:r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연락</a:t>
            </a:r>
            <a:r>
              <a:rPr lang="ko-KR" altLang="en-US" sz="12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한다</a:t>
            </a:r>
            <a:endParaRPr lang="en-US" altLang="ko-KR" sz="12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marL="171450" indent="-171450">
              <a:buFontTx/>
              <a:buChar char="-"/>
            </a:pPr>
            <a:endParaRPr lang="ko-KR" altLang="en-US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0251509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B63D82D4-F0F8-48F4-807D-9CF3166F32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C2438CA-086E-43AA-AB05-AB69B49EA73D}"/>
              </a:ext>
            </a:extLst>
          </p:cNvPr>
          <p:cNvSpPr txBox="1"/>
          <p:nvPr/>
        </p:nvSpPr>
        <p:spPr>
          <a:xfrm>
            <a:off x="234204" y="218992"/>
            <a:ext cx="44662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폭염 발생 시 행동 요령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4A002B6-C645-40B7-9552-1326FEA0960F}"/>
              </a:ext>
            </a:extLst>
          </p:cNvPr>
          <p:cNvSpPr txBox="1"/>
          <p:nvPr/>
        </p:nvSpPr>
        <p:spPr>
          <a:xfrm>
            <a:off x="6201976" y="4730106"/>
            <a:ext cx="2542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목을 축이는 정도로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깨끗한 음용수</a:t>
            </a:r>
            <a:r>
              <a:rPr lang="en-US" altLang="ko-KR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자주 마셔요</a:t>
            </a:r>
            <a:endParaRPr lang="en-US" altLang="ko-KR" sz="1200" dirty="0">
              <a:solidFill>
                <a:srgbClr val="0000F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E882F1C-46DD-463E-9A73-437C3B2A0198}"/>
              </a:ext>
            </a:extLst>
          </p:cNvPr>
          <p:cNvSpPr txBox="1"/>
          <p:nvPr/>
        </p:nvSpPr>
        <p:spPr>
          <a:xfrm>
            <a:off x="345855" y="4730105"/>
            <a:ext cx="2805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TV,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라디오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인터넷으로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기상 상황을 수시로 확인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A7906FA-464C-4637-89DA-B1AD74E06553}"/>
              </a:ext>
            </a:extLst>
          </p:cNvPr>
          <p:cNvSpPr txBox="1"/>
          <p:nvPr/>
        </p:nvSpPr>
        <p:spPr>
          <a:xfrm>
            <a:off x="3497663" y="4730106"/>
            <a:ext cx="21486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최대한 햇볕을 피해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그늘로 걸어요</a:t>
            </a:r>
          </a:p>
        </p:txBody>
      </p:sp>
    </p:spTree>
    <p:extLst>
      <p:ext uri="{BB962C8B-B14F-4D97-AF65-F5344CB8AC3E}">
        <p14:creationId xmlns:p14="http://schemas.microsoft.com/office/powerpoint/2010/main" val="390688436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05A9C430-F4F7-41F1-B022-905889597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D0FED84-1034-4B56-891A-2FFEA441EF06}"/>
              </a:ext>
            </a:extLst>
          </p:cNvPr>
          <p:cNvSpPr txBox="1"/>
          <p:nvPr/>
        </p:nvSpPr>
        <p:spPr>
          <a:xfrm>
            <a:off x="234204" y="218992"/>
            <a:ext cx="44662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폭염 발생 시 행동 요령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90ECF73-6780-4A91-B162-7326109E6622}"/>
              </a:ext>
            </a:extLst>
          </p:cNvPr>
          <p:cNvSpPr txBox="1"/>
          <p:nvPr/>
        </p:nvSpPr>
        <p:spPr>
          <a:xfrm>
            <a:off x="6201976" y="4730106"/>
            <a:ext cx="2542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자외선 차단제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발라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피부를 보호해요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44823CC-7512-4A96-8DA8-2D897183428E}"/>
              </a:ext>
            </a:extLst>
          </p:cNvPr>
          <p:cNvSpPr txBox="1"/>
          <p:nvPr/>
        </p:nvSpPr>
        <p:spPr>
          <a:xfrm>
            <a:off x="555812" y="4714064"/>
            <a:ext cx="2321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 씻기 등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개인 위생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철저히 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EE03104-AE36-471A-888F-3AEE0D91987F}"/>
              </a:ext>
            </a:extLst>
          </p:cNvPr>
          <p:cNvSpPr txBox="1"/>
          <p:nvPr/>
        </p:nvSpPr>
        <p:spPr>
          <a:xfrm>
            <a:off x="3433484" y="4730107"/>
            <a:ext cx="2321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가볍고 얇은 옷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입고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모자나 양산 등으로 햇볕을 가려요</a:t>
            </a:r>
          </a:p>
        </p:txBody>
      </p:sp>
    </p:spTree>
    <p:extLst>
      <p:ext uri="{BB962C8B-B14F-4D97-AF65-F5344CB8AC3E}">
        <p14:creationId xmlns:p14="http://schemas.microsoft.com/office/powerpoint/2010/main" val="228405151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3A45B76F-D9FD-4E88-9D7B-99F022019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8D097D9-FD50-4106-BB00-533323C042F0}"/>
              </a:ext>
            </a:extLst>
          </p:cNvPr>
          <p:cNvSpPr txBox="1"/>
          <p:nvPr/>
        </p:nvSpPr>
        <p:spPr>
          <a:xfrm>
            <a:off x="234204" y="217535"/>
            <a:ext cx="56589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태풍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집중 호우 시 행동 요령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C25F3CA-0863-4DE4-A06C-A5BE59EE74B1}"/>
              </a:ext>
            </a:extLst>
          </p:cNvPr>
          <p:cNvSpPr txBox="1"/>
          <p:nvPr/>
        </p:nvSpPr>
        <p:spPr>
          <a:xfrm>
            <a:off x="160578" y="1063675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바람 </a:t>
            </a:r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(m/s)</a:t>
            </a:r>
            <a:endParaRPr lang="ko-KR" altLang="en-US" sz="20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B5FAB05-B1C8-4D8E-ACFB-6B9C8F39AADF}"/>
              </a:ext>
            </a:extLst>
          </p:cNvPr>
          <p:cNvSpPr txBox="1"/>
          <p:nvPr/>
        </p:nvSpPr>
        <p:spPr>
          <a:xfrm>
            <a:off x="3464932" y="4167488"/>
            <a:ext cx="254267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가로수와 담이 넘어질 정도여서</a:t>
            </a:r>
            <a:endParaRPr lang="en-US" altLang="ko-KR" sz="11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외출 시 부상의 위험</a:t>
            </a:r>
            <a:r>
              <a:rPr lang="ko-KR" altLang="en-US" sz="11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 있어요</a:t>
            </a:r>
            <a:endParaRPr lang="en-US" altLang="ko-KR" sz="11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516E4CB-15CC-4F48-B2AE-26AE554FEFDC}"/>
              </a:ext>
            </a:extLst>
          </p:cNvPr>
          <p:cNvSpPr txBox="1"/>
          <p:nvPr/>
        </p:nvSpPr>
        <p:spPr>
          <a:xfrm>
            <a:off x="66181" y="5155874"/>
            <a:ext cx="40426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소형</a:t>
            </a:r>
            <a:r>
              <a:rPr lang="en-US" altLang="ko-KR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(3</a:t>
            </a:r>
            <a:r>
              <a:rPr lang="ko-KR" altLang="en-US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급</a:t>
            </a:r>
            <a:r>
              <a:rPr lang="en-US" altLang="ko-KR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16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EA00008-B8A6-483D-8438-7DD8C3A6F2A1}"/>
              </a:ext>
            </a:extLst>
          </p:cNvPr>
          <p:cNvSpPr txBox="1"/>
          <p:nvPr/>
        </p:nvSpPr>
        <p:spPr>
          <a:xfrm>
            <a:off x="81176" y="5557354"/>
            <a:ext cx="40426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우산이 뒤집어지고</a:t>
            </a:r>
            <a:r>
              <a:rPr lang="en-US" altLang="ko-KR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날아가기도 하며</a:t>
            </a:r>
            <a:r>
              <a:rPr lang="en-US" altLang="ko-KR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</a:p>
          <a:p>
            <a:pPr algn="ctr"/>
            <a:r>
              <a:rPr lang="ko-KR" altLang="en-US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간판이 날아갈 정도여서</a:t>
            </a:r>
            <a:r>
              <a:rPr lang="en-US" altLang="ko-KR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05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제대로 걷기가 어려워요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7083ACD-0587-4D05-A8ED-FC95441B6CC3}"/>
              </a:ext>
            </a:extLst>
          </p:cNvPr>
          <p:cNvSpPr txBox="1"/>
          <p:nvPr/>
        </p:nvSpPr>
        <p:spPr>
          <a:xfrm>
            <a:off x="5325151" y="3006934"/>
            <a:ext cx="40426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대형</a:t>
            </a:r>
            <a:r>
              <a:rPr lang="en-US" altLang="ko-KR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(1</a:t>
            </a:r>
            <a:r>
              <a:rPr lang="ko-KR" altLang="en-US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급</a:t>
            </a:r>
            <a:r>
              <a:rPr lang="en-US" altLang="ko-KR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16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98ACE03-3108-4B2F-A134-E01E1DFE840E}"/>
              </a:ext>
            </a:extLst>
          </p:cNvPr>
          <p:cNvSpPr txBox="1"/>
          <p:nvPr/>
        </p:nvSpPr>
        <p:spPr>
          <a:xfrm>
            <a:off x="6140707" y="3458723"/>
            <a:ext cx="254267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어른도 서서 걸을 수 없을 정도로</a:t>
            </a:r>
            <a:endParaRPr lang="en-US" altLang="ko-KR" sz="11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바람이 세고</a:t>
            </a:r>
            <a:r>
              <a:rPr lang="en-US" altLang="ko-KR" sz="11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sz="11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가로수가 뿌리 채 뽑힐 정도여서 </a:t>
            </a:r>
            <a:endParaRPr lang="en-US" altLang="ko-KR" sz="11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외출하면 생명이 위험</a:t>
            </a:r>
            <a:r>
              <a:rPr lang="ko-KR" altLang="en-US" sz="11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  <a:endParaRPr lang="en-US" altLang="ko-KR" sz="11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FED6235-1F3B-44E9-89EC-6922DC6EE640}"/>
              </a:ext>
            </a:extLst>
          </p:cNvPr>
          <p:cNvSpPr txBox="1"/>
          <p:nvPr/>
        </p:nvSpPr>
        <p:spPr>
          <a:xfrm>
            <a:off x="2717392" y="3763494"/>
            <a:ext cx="40426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중형</a:t>
            </a:r>
            <a:r>
              <a:rPr lang="en-US" altLang="ko-KR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(2</a:t>
            </a:r>
            <a:r>
              <a:rPr lang="ko-KR" altLang="en-US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급</a:t>
            </a:r>
            <a:r>
              <a:rPr lang="en-US" altLang="ko-KR" sz="16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16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73C868F-91E3-434D-BF6D-2139BC169B0A}"/>
              </a:ext>
            </a:extLst>
          </p:cNvPr>
          <p:cNvSpPr txBox="1"/>
          <p:nvPr/>
        </p:nvSpPr>
        <p:spPr>
          <a:xfrm>
            <a:off x="650149" y="1721710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50</a:t>
            </a:r>
            <a:endParaRPr lang="ko-KR" altLang="en-US" sz="20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CF2E879-9EDE-49EF-AAF5-0719417AF5E2}"/>
              </a:ext>
            </a:extLst>
          </p:cNvPr>
          <p:cNvSpPr txBox="1"/>
          <p:nvPr/>
        </p:nvSpPr>
        <p:spPr>
          <a:xfrm>
            <a:off x="649861" y="2704505"/>
            <a:ext cx="14895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40</a:t>
            </a:r>
            <a:endParaRPr lang="ko-KR" altLang="en-US" sz="20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871370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>
            <a:extLst>
              <a:ext uri="{FF2B5EF4-FFF2-40B4-BE49-F238E27FC236}">
                <a16:creationId xmlns:a16="http://schemas.microsoft.com/office/drawing/2014/main" xmlns="" id="{1B775E5F-FE26-40A3-B52B-A1585CE6D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E78D81B-0F55-42AA-9C69-7EF9115ED144}"/>
              </a:ext>
            </a:extLst>
          </p:cNvPr>
          <p:cNvSpPr txBox="1"/>
          <p:nvPr/>
        </p:nvSpPr>
        <p:spPr>
          <a:xfrm>
            <a:off x="234204" y="218992"/>
            <a:ext cx="56589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태풍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집중 호우 시 행동 요령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2FE1D70-9930-41D9-9972-864FDBCAF50D}"/>
              </a:ext>
            </a:extLst>
          </p:cNvPr>
          <p:cNvSpPr txBox="1"/>
          <p:nvPr/>
        </p:nvSpPr>
        <p:spPr>
          <a:xfrm>
            <a:off x="360107" y="2845192"/>
            <a:ext cx="116250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세게</a:t>
            </a:r>
            <a:r>
              <a:rPr lang="en-US" altLang="ko-KR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내리는 비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849059D-1156-4466-A1C9-96586F3A58E8}"/>
              </a:ext>
            </a:extLst>
          </p:cNvPr>
          <p:cNvSpPr txBox="1"/>
          <p:nvPr/>
        </p:nvSpPr>
        <p:spPr>
          <a:xfrm>
            <a:off x="360107" y="2495143"/>
            <a:ext cx="116250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10~20mm/h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C19AB69-26A1-4963-8F55-E4124AF8F722}"/>
              </a:ext>
            </a:extLst>
          </p:cNvPr>
          <p:cNvSpPr txBox="1"/>
          <p:nvPr/>
        </p:nvSpPr>
        <p:spPr>
          <a:xfrm>
            <a:off x="496839" y="4877170"/>
            <a:ext cx="1462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20~30mm/h</a:t>
            </a:r>
            <a:endParaRPr lang="ko-KR" altLang="en-US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99FE1FA-3A1F-4939-9071-D2FA0C84743C}"/>
              </a:ext>
            </a:extLst>
          </p:cNvPr>
          <p:cNvSpPr txBox="1"/>
          <p:nvPr/>
        </p:nvSpPr>
        <p:spPr>
          <a:xfrm>
            <a:off x="723945" y="5201452"/>
            <a:ext cx="100868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장대비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0004D227-41F6-42D3-8537-4ED023DEEC01}"/>
              </a:ext>
            </a:extLst>
          </p:cNvPr>
          <p:cNvSpPr txBox="1"/>
          <p:nvPr/>
        </p:nvSpPr>
        <p:spPr>
          <a:xfrm>
            <a:off x="2050208" y="5507763"/>
            <a:ext cx="4042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30~50mm/h</a:t>
            </a:r>
            <a:endParaRPr lang="ko-KR" altLang="en-US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2DB8C52-5AAB-4659-B514-F1EAB1B955C8}"/>
              </a:ext>
            </a:extLst>
          </p:cNvPr>
          <p:cNvSpPr txBox="1"/>
          <p:nvPr/>
        </p:nvSpPr>
        <p:spPr>
          <a:xfrm>
            <a:off x="2050208" y="5876235"/>
            <a:ext cx="404261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물통으로 퍼붓는 </a:t>
            </a:r>
            <a:r>
              <a:rPr lang="ko-KR" altLang="en-US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듯함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5321595-3D7D-435A-979D-AB7D665F2417}"/>
              </a:ext>
            </a:extLst>
          </p:cNvPr>
          <p:cNvSpPr txBox="1"/>
          <p:nvPr/>
        </p:nvSpPr>
        <p:spPr>
          <a:xfrm>
            <a:off x="2839282" y="3010877"/>
            <a:ext cx="4042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50~80mm/h</a:t>
            </a:r>
            <a:endParaRPr lang="ko-KR" altLang="en-US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4543BBE-8EA3-4E97-8A50-84CC4CA43263}"/>
              </a:ext>
            </a:extLst>
          </p:cNvPr>
          <p:cNvSpPr txBox="1"/>
          <p:nvPr/>
        </p:nvSpPr>
        <p:spPr>
          <a:xfrm>
            <a:off x="2831343" y="3381030"/>
            <a:ext cx="404261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폭포수</a:t>
            </a:r>
            <a:r>
              <a:rPr lang="ko-KR" altLang="en-US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와 같이 내리며</a:t>
            </a:r>
            <a:r>
              <a:rPr lang="en-US" altLang="ko-KR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  <a:p>
            <a:pPr algn="ctr"/>
            <a:r>
              <a:rPr lang="ko-KR" altLang="en-US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쿵쿵 소리가 남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44EA899-5F26-42E4-A69F-FE2FB037CE83}"/>
              </a:ext>
            </a:extLst>
          </p:cNvPr>
          <p:cNvSpPr txBox="1"/>
          <p:nvPr/>
        </p:nvSpPr>
        <p:spPr>
          <a:xfrm>
            <a:off x="5225830" y="3611002"/>
            <a:ext cx="4042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80mm/h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이상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7BBF97F-A167-493B-81BB-761F091B415F}"/>
              </a:ext>
            </a:extLst>
          </p:cNvPr>
          <p:cNvSpPr txBox="1"/>
          <p:nvPr/>
        </p:nvSpPr>
        <p:spPr>
          <a:xfrm>
            <a:off x="5369265" y="3966487"/>
            <a:ext cx="36156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가슴 답답한 </a:t>
            </a:r>
            <a:r>
              <a:rPr lang="ko-KR" altLang="en-US" sz="105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압박감에 공포</a:t>
            </a:r>
            <a:r>
              <a:rPr lang="ko-KR" altLang="en-US" sz="105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느낌</a:t>
            </a: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xmlns="" id="{E822FF5F-7A11-47C9-8F7E-28678A62D47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9684"/>
          <a:stretch/>
        </p:blipFill>
        <p:spPr>
          <a:xfrm>
            <a:off x="4790857" y="4481835"/>
            <a:ext cx="3973586" cy="1519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34523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1F1A99FA-58B4-4497-A380-6C719B722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0FDAFE7-2F6E-45C2-B9CC-C13F30345116}"/>
              </a:ext>
            </a:extLst>
          </p:cNvPr>
          <p:cNvSpPr txBox="1"/>
          <p:nvPr/>
        </p:nvSpPr>
        <p:spPr>
          <a:xfrm>
            <a:off x="234204" y="218992"/>
            <a:ext cx="56589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태풍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집중 호우 시 행동 요령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414A355-4D2B-4DF5-8815-2174EF9E8190}"/>
              </a:ext>
            </a:extLst>
          </p:cNvPr>
          <p:cNvSpPr txBox="1"/>
          <p:nvPr/>
        </p:nvSpPr>
        <p:spPr>
          <a:xfrm>
            <a:off x="6201976" y="4730106"/>
            <a:ext cx="2542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물에 자주 잠기는 지역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산사태 위험 지역 등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위험한 곳은 피해요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445FF7F-A740-4D76-AACA-1A93EE9B7E0E}"/>
              </a:ext>
            </a:extLst>
          </p:cNvPr>
          <p:cNvSpPr txBox="1"/>
          <p:nvPr/>
        </p:nvSpPr>
        <p:spPr>
          <a:xfrm>
            <a:off x="200420" y="4730105"/>
            <a:ext cx="3083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TV,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라디오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인터넷으로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기상 상황을 수시로 확인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FE7F59C-65C6-4DA9-A82E-336C097D9B4A}"/>
              </a:ext>
            </a:extLst>
          </p:cNvPr>
          <p:cNvSpPr txBox="1"/>
          <p:nvPr/>
        </p:nvSpPr>
        <p:spPr>
          <a:xfrm>
            <a:off x="3723733" y="4730106"/>
            <a:ext cx="1813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우산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우비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장화 등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우천 대비 용품을 준비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</p:spTree>
    <p:extLst>
      <p:ext uri="{BB962C8B-B14F-4D97-AF65-F5344CB8AC3E}">
        <p14:creationId xmlns:p14="http://schemas.microsoft.com/office/powerpoint/2010/main" val="350477029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F69AC32E-9712-492A-9707-68639FA349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86BE13A-528D-4E27-B3B9-8D750CD4F176}"/>
              </a:ext>
            </a:extLst>
          </p:cNvPr>
          <p:cNvSpPr txBox="1"/>
          <p:nvPr/>
        </p:nvSpPr>
        <p:spPr>
          <a:xfrm>
            <a:off x="234204" y="218992"/>
            <a:ext cx="56589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태풍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집중 호우 시 행동 요령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4C2C6A4-CD81-4DA2-862F-B9B7AF73043C}"/>
              </a:ext>
            </a:extLst>
          </p:cNvPr>
          <p:cNvSpPr txBox="1"/>
          <p:nvPr/>
        </p:nvSpPr>
        <p:spPr>
          <a:xfrm>
            <a:off x="6201976" y="4730106"/>
            <a:ext cx="2542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시설물 파손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이나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누수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발견 시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즉시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주변 지도자 선생님에게 알려요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B284A20-5567-44BE-99BE-ED917BC64748}"/>
              </a:ext>
            </a:extLst>
          </p:cNvPr>
          <p:cNvSpPr txBox="1"/>
          <p:nvPr/>
        </p:nvSpPr>
        <p:spPr>
          <a:xfrm>
            <a:off x="484093" y="4714064"/>
            <a:ext cx="2457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걷는 중에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핸드폰 사용을 자제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하고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주변을 경계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74DDCC1-6138-4EB2-BB52-1C939C17F351}"/>
              </a:ext>
            </a:extLst>
          </p:cNvPr>
          <p:cNvSpPr txBox="1"/>
          <p:nvPr/>
        </p:nvSpPr>
        <p:spPr>
          <a:xfrm>
            <a:off x="3263153" y="4722348"/>
            <a:ext cx="2629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물이 고인 웅덩이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나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간판 등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낙하물이 있는 곳은 피해요</a:t>
            </a:r>
          </a:p>
        </p:txBody>
      </p:sp>
    </p:spTree>
    <p:extLst>
      <p:ext uri="{BB962C8B-B14F-4D97-AF65-F5344CB8AC3E}">
        <p14:creationId xmlns:p14="http://schemas.microsoft.com/office/powerpoint/2010/main" val="46785982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0839DDAB-010F-4DBF-AA97-9B79CAEECC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2544F39-8543-418C-9E0C-7DB5F47AC282}"/>
              </a:ext>
            </a:extLst>
          </p:cNvPr>
          <p:cNvSpPr txBox="1"/>
          <p:nvPr/>
        </p:nvSpPr>
        <p:spPr>
          <a:xfrm>
            <a:off x="234204" y="218992"/>
            <a:ext cx="47195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대설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한파 시 행동 요령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7879D9E-9B83-4ECD-8A9C-6FB4ADC84859}"/>
              </a:ext>
            </a:extLst>
          </p:cNvPr>
          <p:cNvSpPr txBox="1"/>
          <p:nvPr/>
        </p:nvSpPr>
        <p:spPr>
          <a:xfrm>
            <a:off x="729441" y="3214692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TV,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라디오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인터넷으로 </a:t>
            </a: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기상 상황을 수시로 확인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1373883-CBB6-4F4C-AD36-CF2B63E91CD3}"/>
              </a:ext>
            </a:extLst>
          </p:cNvPr>
          <p:cNvSpPr txBox="1"/>
          <p:nvPr/>
        </p:nvSpPr>
        <p:spPr>
          <a:xfrm>
            <a:off x="4772053" y="3191646"/>
            <a:ext cx="4042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체온 유지 용품을 준비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967CAF4-2446-4F71-8999-B43BF40B91E6}"/>
              </a:ext>
            </a:extLst>
          </p:cNvPr>
          <p:cNvSpPr txBox="1"/>
          <p:nvPr/>
        </p:nvSpPr>
        <p:spPr>
          <a:xfrm>
            <a:off x="1488140" y="5891402"/>
            <a:ext cx="24563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걸을 때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주머니에 손을 넣지 않아요</a:t>
            </a:r>
          </a:p>
          <a:p>
            <a:pPr algn="ctr"/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낙상방지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5D7BE50-A419-4340-81CA-797DD0C46D62}"/>
              </a:ext>
            </a:extLst>
          </p:cNvPr>
          <p:cNvSpPr txBox="1"/>
          <p:nvPr/>
        </p:nvSpPr>
        <p:spPr>
          <a:xfrm>
            <a:off x="5565193" y="5891402"/>
            <a:ext cx="2456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횡단보도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도로 주변</a:t>
            </a:r>
            <a:r>
              <a:rPr lang="en-US" altLang="ko-KR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경사지에서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차량 안전에 유의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</p:spTree>
    <p:extLst>
      <p:ext uri="{BB962C8B-B14F-4D97-AF65-F5344CB8AC3E}">
        <p14:creationId xmlns:p14="http://schemas.microsoft.com/office/powerpoint/2010/main" val="268794564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E9C405F8-C6EC-45C2-9616-EB4970031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A41A868-1D6A-41FB-B0A9-560DFCA0341E}"/>
              </a:ext>
            </a:extLst>
          </p:cNvPr>
          <p:cNvSpPr txBox="1"/>
          <p:nvPr/>
        </p:nvSpPr>
        <p:spPr>
          <a:xfrm>
            <a:off x="234204" y="218992"/>
            <a:ext cx="47195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대설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한파 시 행동 요령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D3EA182-6C4F-4303-9904-27D309475379}"/>
              </a:ext>
            </a:extLst>
          </p:cNvPr>
          <p:cNvSpPr txBox="1"/>
          <p:nvPr/>
        </p:nvSpPr>
        <p:spPr>
          <a:xfrm>
            <a:off x="729441" y="3214692"/>
            <a:ext cx="4042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하천이나 저수지 근처에는 접근하지 않아요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0815562-E2C5-4475-9FAB-1E7E4EAE809A}"/>
              </a:ext>
            </a:extLst>
          </p:cNvPr>
          <p:cNvSpPr txBox="1"/>
          <p:nvPr/>
        </p:nvSpPr>
        <p:spPr>
          <a:xfrm>
            <a:off x="4668663" y="3198167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걸을 때 </a:t>
            </a:r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빙판길이 있는지 확인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하고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최대한 피해서 걸어요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0C21B28-41A6-419A-9970-94C932A6B7B5}"/>
              </a:ext>
            </a:extLst>
          </p:cNvPr>
          <p:cNvSpPr txBox="1"/>
          <p:nvPr/>
        </p:nvSpPr>
        <p:spPr>
          <a:xfrm>
            <a:off x="754388" y="5891402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경사진 빙판길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지날 때는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낮은 자세로 지지물을 잡고 조금씩 걸어요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202B13C-2D32-42ED-919D-FCB4C6FC5CC6}"/>
              </a:ext>
            </a:extLst>
          </p:cNvPr>
          <p:cNvSpPr txBox="1"/>
          <p:nvPr/>
        </p:nvSpPr>
        <p:spPr>
          <a:xfrm>
            <a:off x="4668663" y="5893136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눈 쌓인 지붕이나 고드름</a:t>
            </a:r>
            <a:r>
              <a:rPr lang="ko-KR" altLang="en-US" sz="1200" dirty="0">
                <a:solidFill>
                  <a:srgbClr val="1F4E79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 있는 곳은 </a:t>
            </a:r>
            <a:endParaRPr lang="en-US" altLang="ko-KR" sz="1200" dirty="0">
              <a:solidFill>
                <a:srgbClr val="1F4E79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0000F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접근하지 않아요</a:t>
            </a:r>
          </a:p>
        </p:txBody>
      </p:sp>
    </p:spTree>
    <p:extLst>
      <p:ext uri="{BB962C8B-B14F-4D97-AF65-F5344CB8AC3E}">
        <p14:creationId xmlns:p14="http://schemas.microsoft.com/office/powerpoint/2010/main" val="126780301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문구, 봉투, 명함, 텍스트이(가) 표시된 사진&#10;&#10;자동 생성된 설명">
            <a:extLst>
              <a:ext uri="{FF2B5EF4-FFF2-40B4-BE49-F238E27FC236}">
                <a16:creationId xmlns:a16="http://schemas.microsoft.com/office/drawing/2014/main" xmlns="" id="{2D23273B-80E9-4D0B-83EE-BF515B7E56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A3A3F89-A95C-495C-9548-AC3A00D87902}"/>
              </a:ext>
            </a:extLst>
          </p:cNvPr>
          <p:cNvSpPr txBox="1"/>
          <p:nvPr/>
        </p:nvSpPr>
        <p:spPr>
          <a:xfrm>
            <a:off x="2013695" y="2596518"/>
            <a:ext cx="527580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6000" dirty="0">
                <a:solidFill>
                  <a:schemeClr val="bg1">
                    <a:lumMod val="9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청소년활동</a:t>
            </a:r>
            <a:endParaRPr lang="en-US" altLang="ko-KR" sz="6000" dirty="0">
              <a:solidFill>
                <a:schemeClr val="bg1">
                  <a:lumMod val="9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60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이동 중</a:t>
            </a:r>
            <a:r>
              <a:rPr lang="ko-KR" altLang="en-US" sz="6000" dirty="0">
                <a:solidFill>
                  <a:schemeClr val="bg1">
                    <a:lumMod val="9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안전 수칙 </a:t>
            </a:r>
          </a:p>
        </p:txBody>
      </p:sp>
    </p:spTree>
    <p:extLst>
      <p:ext uri="{BB962C8B-B14F-4D97-AF65-F5344CB8AC3E}">
        <p14:creationId xmlns:p14="http://schemas.microsoft.com/office/powerpoint/2010/main" val="428704989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사진, 스크린샷, 방이(가) 표시된 사진&#10;&#10;자동 생성된 설명">
            <a:extLst>
              <a:ext uri="{FF2B5EF4-FFF2-40B4-BE49-F238E27FC236}">
                <a16:creationId xmlns:a16="http://schemas.microsoft.com/office/drawing/2014/main" xmlns="" id="{17B66985-95D2-4E06-AF3C-F52273840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BC1279D-788D-4D30-BE12-F4690724AB74}"/>
              </a:ext>
            </a:extLst>
          </p:cNvPr>
          <p:cNvSpPr txBox="1"/>
          <p:nvPr/>
        </p:nvSpPr>
        <p:spPr>
          <a:xfrm>
            <a:off x="729441" y="3182608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횡단보도에서 보행신호가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초록불로 바뀌더라도</a:t>
            </a:r>
            <a:endParaRPr lang="en-US" altLang="ko-KR" sz="12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차량의 움직임을 먼저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살펴요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00AA131-AB64-4E25-9C0D-9277D5DE323B}"/>
              </a:ext>
            </a:extLst>
          </p:cNvPr>
          <p:cNvSpPr txBox="1"/>
          <p:nvPr/>
        </p:nvSpPr>
        <p:spPr>
          <a:xfrm>
            <a:off x="4772053" y="3159562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인도와 차도가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구분이 안 된 도로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의 경우에는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endParaRPr lang="en-US" altLang="ko-KR" sz="12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길의 가장 자리로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다녀요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056B565-91F4-4013-8E88-656E5C95F70A}"/>
              </a:ext>
            </a:extLst>
          </p:cNvPr>
          <p:cNvSpPr txBox="1"/>
          <p:nvPr/>
        </p:nvSpPr>
        <p:spPr>
          <a:xfrm>
            <a:off x="754388" y="5864507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비가 오는 날에는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우산을 똑바로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쓰고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차도에서 떨어진 길의 가장자리로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걸어요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1BFD33A-251B-4200-8624-25751689F270}"/>
              </a:ext>
            </a:extLst>
          </p:cNvPr>
          <p:cNvSpPr txBox="1"/>
          <p:nvPr/>
        </p:nvSpPr>
        <p:spPr>
          <a:xfrm>
            <a:off x="4652622" y="5864507"/>
            <a:ext cx="4042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차에서 내리는 사람은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지나가는 </a:t>
            </a:r>
            <a:endParaRPr lang="en-US" altLang="ko-KR" sz="12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차량</a:t>
            </a:r>
            <a:r>
              <a:rPr lang="en-US" altLang="ko-KR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</a:t>
            </a:r>
            <a:r>
              <a:rPr lang="en-US" altLang="ko-KR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오토바이에 주의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  <a:p>
            <a:pPr algn="ctr"/>
            <a:endParaRPr lang="ko-KR" altLang="en-US" sz="12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0D6A025-2E07-437F-A735-AEFA48AAEA61}"/>
              </a:ext>
            </a:extLst>
          </p:cNvPr>
          <p:cNvSpPr txBox="1"/>
          <p:nvPr/>
        </p:nvSpPr>
        <p:spPr>
          <a:xfrm>
            <a:off x="234204" y="218992"/>
            <a:ext cx="44759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도보 이동 중 안전 수칙 </a:t>
            </a:r>
          </a:p>
        </p:txBody>
      </p:sp>
    </p:spTree>
    <p:extLst>
      <p:ext uri="{BB962C8B-B14F-4D97-AF65-F5344CB8AC3E}">
        <p14:creationId xmlns:p14="http://schemas.microsoft.com/office/powerpoint/2010/main" val="212286825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7DB8750E-8B70-45A6-8511-12C08A4130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04A6F8F-257A-4CC1-91A6-22252D3A3571}"/>
              </a:ext>
            </a:extLst>
          </p:cNvPr>
          <p:cNvSpPr txBox="1"/>
          <p:nvPr/>
        </p:nvSpPr>
        <p:spPr>
          <a:xfrm>
            <a:off x="729441" y="3182608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길을 걸으면서</a:t>
            </a:r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책이나 휴대전화를 보거나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장난치지 말아요</a:t>
            </a:r>
          </a:p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걷는 것보다 </a:t>
            </a:r>
            <a:r>
              <a:rPr lang="en-US" altLang="ko-KR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배 사고위험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 높아요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endParaRPr lang="ko-KR" altLang="en-US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060EBA0-54F1-4834-8D89-EBAC00DBC345}"/>
              </a:ext>
            </a:extLst>
          </p:cNvPr>
          <p:cNvSpPr txBox="1"/>
          <p:nvPr/>
        </p:nvSpPr>
        <p:spPr>
          <a:xfrm>
            <a:off x="4772053" y="3159562"/>
            <a:ext cx="4042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길에서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뛰거나 갑자기 방향을 바꾸지 말아요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7C7C71B-1FD8-4739-91FD-AB22CF0D884E}"/>
              </a:ext>
            </a:extLst>
          </p:cNvPr>
          <p:cNvSpPr txBox="1"/>
          <p:nvPr/>
        </p:nvSpPr>
        <p:spPr>
          <a:xfrm>
            <a:off x="729441" y="5864507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큰 차량이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회전할 때에는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가급적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가까이 서 있지 말아요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EB04075-D898-47C3-9314-7A4877D90A30}"/>
              </a:ext>
            </a:extLst>
          </p:cNvPr>
          <p:cNvSpPr txBox="1"/>
          <p:nvPr/>
        </p:nvSpPr>
        <p:spPr>
          <a:xfrm>
            <a:off x="4710109" y="5864507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8.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위급 상황 시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사고지점에서</a:t>
            </a:r>
            <a:r>
              <a:rPr lang="ko-KR" altLang="en-US" sz="1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endParaRPr lang="en-US" altLang="ko-KR" sz="1200" dirty="0">
              <a:solidFill>
                <a:srgbClr val="FBA305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안전지대로 이동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하는 것이 중요해요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8F7C663-07C0-49AA-8B6C-1D11E5439639}"/>
              </a:ext>
            </a:extLst>
          </p:cNvPr>
          <p:cNvSpPr txBox="1"/>
          <p:nvPr/>
        </p:nvSpPr>
        <p:spPr>
          <a:xfrm>
            <a:off x="234204" y="218992"/>
            <a:ext cx="44759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도보 이동 중 안전 수칙 </a:t>
            </a:r>
          </a:p>
        </p:txBody>
      </p:sp>
    </p:spTree>
    <p:extLst>
      <p:ext uri="{BB962C8B-B14F-4D97-AF65-F5344CB8AC3E}">
        <p14:creationId xmlns:p14="http://schemas.microsoft.com/office/powerpoint/2010/main" val="61666317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F8ED308C-CD20-4046-94DA-4787C420D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A461DD1-E0D0-4B9B-9A35-9F4D5A57662D}"/>
              </a:ext>
            </a:extLst>
          </p:cNvPr>
          <p:cNvSpPr txBox="1"/>
          <p:nvPr/>
        </p:nvSpPr>
        <p:spPr>
          <a:xfrm>
            <a:off x="737462" y="4508709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도로 사고 발생 시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en-US" altLang="ko-KR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사고 예방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위해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신속히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도로 밖으로 대피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1B91F12-26B9-4B0B-A098-9D69A43765A8}"/>
              </a:ext>
            </a:extLst>
          </p:cNvPr>
          <p:cNvSpPr txBox="1"/>
          <p:nvPr/>
        </p:nvSpPr>
        <p:spPr>
          <a:xfrm>
            <a:off x="4710109" y="4508709"/>
            <a:ext cx="4042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대피 후 즉시 </a:t>
            </a:r>
            <a:r>
              <a:rPr lang="en-US" altLang="ko-KR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112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나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119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 신고해요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171B597-2554-4C4B-98CB-10DE38FCCA92}"/>
              </a:ext>
            </a:extLst>
          </p:cNvPr>
          <p:cNvSpPr txBox="1"/>
          <p:nvPr/>
        </p:nvSpPr>
        <p:spPr>
          <a:xfrm>
            <a:off x="234204" y="218992"/>
            <a:ext cx="44759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도보 이동 중 안전 수칙 </a:t>
            </a:r>
          </a:p>
        </p:txBody>
      </p:sp>
    </p:spTree>
    <p:extLst>
      <p:ext uri="{BB962C8B-B14F-4D97-AF65-F5344CB8AC3E}">
        <p14:creationId xmlns:p14="http://schemas.microsoft.com/office/powerpoint/2010/main" val="150915758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여왕이(가) 표시된 사진&#10;&#10;자동 생성된 설명">
            <a:extLst>
              <a:ext uri="{FF2B5EF4-FFF2-40B4-BE49-F238E27FC236}">
                <a16:creationId xmlns:a16="http://schemas.microsoft.com/office/drawing/2014/main" xmlns="" id="{D62397BE-7775-4FED-9BE4-2095DFA17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85AFB95-8218-4A82-86E6-A307B4581D3F}"/>
              </a:ext>
            </a:extLst>
          </p:cNvPr>
          <p:cNvSpPr txBox="1"/>
          <p:nvPr/>
        </p:nvSpPr>
        <p:spPr>
          <a:xfrm>
            <a:off x="729441" y="3190629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앉았을 때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두 발이 땅에 닿아야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하며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안전모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무릎과 발꿈치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보호대를 착용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0E5D79E-4102-47BC-8D4B-DA8589E5B9E9}"/>
              </a:ext>
            </a:extLst>
          </p:cNvPr>
          <p:cNvSpPr txBox="1"/>
          <p:nvPr/>
        </p:nvSpPr>
        <p:spPr>
          <a:xfrm>
            <a:off x="4772053" y="3167583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자전거를 타기 전에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모든 장치의 고장 여부</a:t>
            </a:r>
            <a:endParaRPr lang="en-US" altLang="ko-KR" sz="12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바람상태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브레이크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체인 등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확인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BC5586D-1276-4A09-A010-19642D5991EC}"/>
              </a:ext>
            </a:extLst>
          </p:cNvPr>
          <p:cNvSpPr txBox="1"/>
          <p:nvPr/>
        </p:nvSpPr>
        <p:spPr>
          <a:xfrm>
            <a:off x="729441" y="5931508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밝은 색의 옷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입고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착용감이 좋은 신발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신으며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</a:p>
          <a:p>
            <a:pPr algn="ctr"/>
            <a:r>
              <a:rPr lang="en-US" altLang="ko-KR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양손으로 핸들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잡고 주행해요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ED614FB-5EEE-421F-8E9F-12C63A1F693B}"/>
              </a:ext>
            </a:extLst>
          </p:cNvPr>
          <p:cNvSpPr txBox="1"/>
          <p:nvPr/>
        </p:nvSpPr>
        <p:spPr>
          <a:xfrm>
            <a:off x="5359006" y="5892990"/>
            <a:ext cx="2868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가능한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 도로를 이용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하며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endParaRPr lang="en-US" altLang="ko-KR" sz="12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횡단보도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건널 때에는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자전거를 끌고 보행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63EF51D-3932-4509-AAE2-CD2036548336}"/>
              </a:ext>
            </a:extLst>
          </p:cNvPr>
          <p:cNvSpPr txBox="1"/>
          <p:nvPr/>
        </p:nvSpPr>
        <p:spPr>
          <a:xfrm>
            <a:off x="234204" y="218992"/>
            <a:ext cx="4943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 이동 중 안전 수칙 </a:t>
            </a:r>
          </a:p>
        </p:txBody>
      </p:sp>
    </p:spTree>
    <p:extLst>
      <p:ext uri="{BB962C8B-B14F-4D97-AF65-F5344CB8AC3E}">
        <p14:creationId xmlns:p14="http://schemas.microsoft.com/office/powerpoint/2010/main" val="361290398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ECDE7C12-1004-4596-8660-6EA5519ED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B404A03-598B-40D5-8C8F-6CDED0E3B434}"/>
              </a:ext>
            </a:extLst>
          </p:cNvPr>
          <p:cNvSpPr txBox="1"/>
          <p:nvPr/>
        </p:nvSpPr>
        <p:spPr>
          <a:xfrm>
            <a:off x="729441" y="3190629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자전거를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타면 차량 신호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따르고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우측으로 주행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하며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</a:p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끌고 갈 경우에는 보행자 신호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</a:t>
            </a:r>
            <a:r>
              <a:rPr lang="ko-KR" altLang="en-US" sz="12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따라요</a:t>
            </a:r>
            <a:endParaRPr lang="ko-KR" altLang="en-US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32063AD-BC9E-48E7-A2E3-C814498B085A}"/>
              </a:ext>
            </a:extLst>
          </p:cNvPr>
          <p:cNvSpPr txBox="1"/>
          <p:nvPr/>
        </p:nvSpPr>
        <p:spPr>
          <a:xfrm>
            <a:off x="4772053" y="3167583"/>
            <a:ext cx="4042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인도와 도로 구분이 없는 도로에서 자전거를 탈 경우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트럭이나 버스와 같은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대형차가 옆으로 지나갈 때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에는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서행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하거나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정지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하여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차가 지나가기를 기다려요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D37702D-D502-424B-80A7-2F71DDC9592C}"/>
              </a:ext>
            </a:extLst>
          </p:cNvPr>
          <p:cNvSpPr txBox="1"/>
          <p:nvPr/>
        </p:nvSpPr>
        <p:spPr>
          <a:xfrm>
            <a:off x="754388" y="5864507"/>
            <a:ext cx="40426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자전거를 탈 때에는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휴대전화를 사용하지 말아요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B2334F7-F4C7-4783-94F7-B3CF9FCF10F8}"/>
              </a:ext>
            </a:extLst>
          </p:cNvPr>
          <p:cNvSpPr txBox="1"/>
          <p:nvPr/>
        </p:nvSpPr>
        <p:spPr>
          <a:xfrm>
            <a:off x="4797000" y="5864507"/>
            <a:ext cx="4042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8.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야간 운행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시에는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전방과 후방에 라이트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켜고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 도로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에서는 </a:t>
            </a:r>
            <a:r>
              <a:rPr lang="en-US" altLang="ko-KR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20km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이내의 안전속도를 준수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하며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가급적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주간에도 라이트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켜요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A39C91B-538F-4C2D-B895-621D842DC442}"/>
              </a:ext>
            </a:extLst>
          </p:cNvPr>
          <p:cNvSpPr txBox="1"/>
          <p:nvPr/>
        </p:nvSpPr>
        <p:spPr>
          <a:xfrm>
            <a:off x="234204" y="218992"/>
            <a:ext cx="4943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 이동 중 안전 수칙 </a:t>
            </a:r>
          </a:p>
        </p:txBody>
      </p:sp>
    </p:spTree>
    <p:extLst>
      <p:ext uri="{BB962C8B-B14F-4D97-AF65-F5344CB8AC3E}">
        <p14:creationId xmlns:p14="http://schemas.microsoft.com/office/powerpoint/2010/main" val="17858952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F66F3A24-01A1-4F05-A3DE-BA8F828E3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D67F4C0-CB0A-4647-AAE7-6BA6DFF02639}"/>
              </a:ext>
            </a:extLst>
          </p:cNvPr>
          <p:cNvSpPr txBox="1"/>
          <p:nvPr/>
        </p:nvSpPr>
        <p:spPr>
          <a:xfrm>
            <a:off x="729441" y="3182436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사고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 발생했을 때는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전방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sz="12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후방용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라이트를 켜서 </a:t>
            </a:r>
            <a:endParaRPr lang="en-US" altLang="ko-KR" sz="12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본인의 위치를 알려요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BEE9B49-C135-461C-9960-3DC6740608BE}"/>
              </a:ext>
            </a:extLst>
          </p:cNvPr>
          <p:cNvSpPr txBox="1"/>
          <p:nvPr/>
        </p:nvSpPr>
        <p:spPr>
          <a:xfrm>
            <a:off x="4772053" y="3159390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법적으로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자전거는 자동차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해당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자전거를 타다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사고가 났을 경우 도로교통법이 적용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돼요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468C43A-94A5-4657-92C9-487F5F4787ED}"/>
              </a:ext>
            </a:extLst>
          </p:cNvPr>
          <p:cNvSpPr txBox="1"/>
          <p:nvPr/>
        </p:nvSpPr>
        <p:spPr>
          <a:xfrm>
            <a:off x="754388" y="5856314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사람과 부딪혔을 때는 즉시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자전거에서 내려 구호하는 등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필요한 조치를 하고 </a:t>
            </a:r>
            <a:r>
              <a:rPr lang="en-US" altLang="ko-KR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112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나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119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신고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7D86E0C-2A35-4F5F-A5E6-C673FA7FE21A}"/>
              </a:ext>
            </a:extLst>
          </p:cNvPr>
          <p:cNvSpPr txBox="1"/>
          <p:nvPr/>
        </p:nvSpPr>
        <p:spPr>
          <a:xfrm>
            <a:off x="234204" y="218992"/>
            <a:ext cx="49439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자전거 이동 중 안전 수칙 </a:t>
            </a:r>
          </a:p>
        </p:txBody>
      </p:sp>
    </p:spTree>
    <p:extLst>
      <p:ext uri="{BB962C8B-B14F-4D97-AF65-F5344CB8AC3E}">
        <p14:creationId xmlns:p14="http://schemas.microsoft.com/office/powerpoint/2010/main" val="302864307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개체이(가) 표시된 사진&#10;&#10;자동 생성된 설명">
            <a:extLst>
              <a:ext uri="{FF2B5EF4-FFF2-40B4-BE49-F238E27FC236}">
                <a16:creationId xmlns:a16="http://schemas.microsoft.com/office/drawing/2014/main" xmlns="" id="{6D3A99AE-B3EC-4231-9DAB-55A92454B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9251E88-85B1-49FC-A609-9D68D6531B21}"/>
              </a:ext>
            </a:extLst>
          </p:cNvPr>
          <p:cNvSpPr txBox="1"/>
          <p:nvPr/>
        </p:nvSpPr>
        <p:spPr>
          <a:xfrm>
            <a:off x="729441" y="3190629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정류장에서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버스가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도착하면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멈췄을 때 승차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7808B8F-927B-4814-AF02-89DFE4C21DB6}"/>
              </a:ext>
            </a:extLst>
          </p:cNvPr>
          <p:cNvSpPr txBox="1"/>
          <p:nvPr/>
        </p:nvSpPr>
        <p:spPr>
          <a:xfrm>
            <a:off x="4715906" y="3167583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휴게소 등 버스에서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내릴 때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는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자기가 탄 버스의 위치나 차번호를 확인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F2D65CF-D918-4803-ADE7-236A7BE5AF2F}"/>
              </a:ext>
            </a:extLst>
          </p:cNvPr>
          <p:cNvSpPr txBox="1"/>
          <p:nvPr/>
        </p:nvSpPr>
        <p:spPr>
          <a:xfrm>
            <a:off x="746367" y="5864507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휴게소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에는 이동하는 차량이 많으므로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장난치지 않고 주변을 살피며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주의하여 이동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8ADBC5E-A459-471E-9518-665B7B8262A7}"/>
              </a:ext>
            </a:extLst>
          </p:cNvPr>
          <p:cNvSpPr txBox="1"/>
          <p:nvPr/>
        </p:nvSpPr>
        <p:spPr>
          <a:xfrm>
            <a:off x="4684706" y="5864507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버스 안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에서는 차창 밖으로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손이나 머리를 내밀지 말아요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011FFD3-D513-4FB1-BD6B-CC3167E24273}"/>
              </a:ext>
            </a:extLst>
          </p:cNvPr>
          <p:cNvSpPr txBox="1"/>
          <p:nvPr/>
        </p:nvSpPr>
        <p:spPr>
          <a:xfrm>
            <a:off x="234204" y="218992"/>
            <a:ext cx="45320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버스 이동 중 안전 수칙 </a:t>
            </a:r>
          </a:p>
        </p:txBody>
      </p:sp>
    </p:spTree>
    <p:extLst>
      <p:ext uri="{BB962C8B-B14F-4D97-AF65-F5344CB8AC3E}">
        <p14:creationId xmlns:p14="http://schemas.microsoft.com/office/powerpoint/2010/main" val="1010487025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807EF922-682B-4D1C-A854-E56B1DD8A8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F46000C-F00B-46AD-A77A-56C332CA8F45}"/>
              </a:ext>
            </a:extLst>
          </p:cNvPr>
          <p:cNvSpPr txBox="1"/>
          <p:nvPr/>
        </p:nvSpPr>
        <p:spPr>
          <a:xfrm>
            <a:off x="729441" y="3190629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버스가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출발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하기 전에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안전벨트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꼭 착용하고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작동에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이상이 없는지 확인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E6542B6-C515-48DB-B555-B7B744A7D70B}"/>
              </a:ext>
            </a:extLst>
          </p:cNvPr>
          <p:cNvSpPr txBox="1"/>
          <p:nvPr/>
        </p:nvSpPr>
        <p:spPr>
          <a:xfrm>
            <a:off x="4715906" y="3167583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버스 안에서는 앉아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있고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자리를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이동하지 않아요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4AB5970-2FE7-44F8-8746-F15F22D54B4E}"/>
              </a:ext>
            </a:extLst>
          </p:cNvPr>
          <p:cNvSpPr txBox="1"/>
          <p:nvPr/>
        </p:nvSpPr>
        <p:spPr>
          <a:xfrm>
            <a:off x="746367" y="5864507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버스의 앞뒤로 횡단하는 경우 사고위험이 있으므로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그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버스가 지난 다음에 길을 건너요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8F40E1D-F76F-4F6C-8883-1146AADE60CC}"/>
              </a:ext>
            </a:extLst>
          </p:cNvPr>
          <p:cNvSpPr txBox="1"/>
          <p:nvPr/>
        </p:nvSpPr>
        <p:spPr>
          <a:xfrm>
            <a:off x="4674038" y="5852476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8.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사고가 나면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주변의 지도자 선생님께 도움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청해요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5390034-AE58-489D-9945-90CBCD723978}"/>
              </a:ext>
            </a:extLst>
          </p:cNvPr>
          <p:cNvSpPr txBox="1"/>
          <p:nvPr/>
        </p:nvSpPr>
        <p:spPr>
          <a:xfrm>
            <a:off x="234204" y="218992"/>
            <a:ext cx="45320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버스 이동 중 안전 수칙 </a:t>
            </a:r>
          </a:p>
        </p:txBody>
      </p:sp>
    </p:spTree>
    <p:extLst>
      <p:ext uri="{BB962C8B-B14F-4D97-AF65-F5344CB8AC3E}">
        <p14:creationId xmlns:p14="http://schemas.microsoft.com/office/powerpoint/2010/main" val="272957051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77EF88A1-354D-4CCF-BB63-0BF4A84D2C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2460FDF-BA5F-4642-BC1E-22DC4B91696A}"/>
              </a:ext>
            </a:extLst>
          </p:cNvPr>
          <p:cNvSpPr txBox="1"/>
          <p:nvPr/>
        </p:nvSpPr>
        <p:spPr>
          <a:xfrm>
            <a:off x="729441" y="3190629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9.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버스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내부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소화기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비상망치 등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안전용품의 위치를 확인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2016F1D-6C3D-47D7-B07D-1B28949D3854}"/>
              </a:ext>
            </a:extLst>
          </p:cNvPr>
          <p:cNvSpPr txBox="1"/>
          <p:nvPr/>
        </p:nvSpPr>
        <p:spPr>
          <a:xfrm>
            <a:off x="4715906" y="3167583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 안에서 화재가 났을 경우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큰소리로 화재 발생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알려요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E0BED80-0767-46A0-BEDC-1E9292CC5DEF}"/>
              </a:ext>
            </a:extLst>
          </p:cNvPr>
          <p:cNvSpPr txBox="1"/>
          <p:nvPr/>
        </p:nvSpPr>
        <p:spPr>
          <a:xfrm>
            <a:off x="746367" y="5864507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사고 시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인솔자의 안내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따라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사고 차량 밖으로 나온 뒤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안전한 곳으로 이동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60ECD9C-2575-4628-B562-25B9721585B0}"/>
              </a:ext>
            </a:extLst>
          </p:cNvPr>
          <p:cNvSpPr txBox="1"/>
          <p:nvPr/>
        </p:nvSpPr>
        <p:spPr>
          <a:xfrm>
            <a:off x="4724811" y="5848465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12.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문으로 내리기 어려울 경우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비상탈출용 망치로 창문을 깨고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나와요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1712A8E-6BCF-47B9-BC60-2BA311C8E4B8}"/>
              </a:ext>
            </a:extLst>
          </p:cNvPr>
          <p:cNvSpPr txBox="1"/>
          <p:nvPr/>
        </p:nvSpPr>
        <p:spPr>
          <a:xfrm>
            <a:off x="234204" y="218992"/>
            <a:ext cx="45320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버스 이동 중 안전 수칙 </a:t>
            </a:r>
          </a:p>
        </p:txBody>
      </p:sp>
    </p:spTree>
    <p:extLst>
      <p:ext uri="{BB962C8B-B14F-4D97-AF65-F5344CB8AC3E}">
        <p14:creationId xmlns:p14="http://schemas.microsoft.com/office/powerpoint/2010/main" val="336024400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CD273529-60F2-4A9E-937A-89F71C16C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A791AEB-D65F-4BA3-BDF0-C636E394B45D}"/>
              </a:ext>
            </a:extLst>
          </p:cNvPr>
          <p:cNvSpPr txBox="1"/>
          <p:nvPr/>
        </p:nvSpPr>
        <p:spPr>
          <a:xfrm>
            <a:off x="6201976" y="4730106"/>
            <a:ext cx="25426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지하철을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타고 내릴 때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에는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전동차와 승강장의 간격이 넓으므로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발이 빠지지 않도록 주의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301CDCF-C508-4B3D-97B4-E6DD9A21F313}"/>
              </a:ext>
            </a:extLst>
          </p:cNvPr>
          <p:cNvSpPr txBox="1"/>
          <p:nvPr/>
        </p:nvSpPr>
        <p:spPr>
          <a:xfrm>
            <a:off x="234204" y="4714064"/>
            <a:ext cx="2957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기다릴 때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는 노란색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안전선 안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에서 기다리며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전동차가 들어올 때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는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안전선 밖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물러나요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180FEBA-7C95-4019-B9D7-24272220087E}"/>
              </a:ext>
            </a:extLst>
          </p:cNvPr>
          <p:cNvSpPr txBox="1"/>
          <p:nvPr/>
        </p:nvSpPr>
        <p:spPr>
          <a:xfrm>
            <a:off x="3260834" y="4714064"/>
            <a:ext cx="2626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지하철에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승차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할 때에는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전동차 안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승객이 내린 후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승차하도록 하며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출입문에 기대거나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신체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옷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휴대물건 등이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끼지 않도록 주의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1F90264-2584-4E76-A64A-FA585EF60DAB}"/>
              </a:ext>
            </a:extLst>
          </p:cNvPr>
          <p:cNvSpPr txBox="1"/>
          <p:nvPr/>
        </p:nvSpPr>
        <p:spPr>
          <a:xfrm>
            <a:off x="234204" y="218992"/>
            <a:ext cx="6053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지하철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기차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이동 중 안전 수칙 </a:t>
            </a:r>
          </a:p>
        </p:txBody>
      </p:sp>
    </p:spTree>
    <p:extLst>
      <p:ext uri="{BB962C8B-B14F-4D97-AF65-F5344CB8AC3E}">
        <p14:creationId xmlns:p14="http://schemas.microsoft.com/office/powerpoint/2010/main" val="193085822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851BE76A-845A-442F-A6BB-A2F76D9C2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7DEDF14-B34F-46D1-B351-769EB3D00A7B}"/>
              </a:ext>
            </a:extLst>
          </p:cNvPr>
          <p:cNvSpPr txBox="1"/>
          <p:nvPr/>
        </p:nvSpPr>
        <p:spPr>
          <a:xfrm>
            <a:off x="737462" y="4508709"/>
            <a:ext cx="40426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선로에 내려가지 않으며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만일 사고로 선로에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떨어진 경우 </a:t>
            </a:r>
            <a:endParaRPr lang="en-US" altLang="ko-KR" sz="12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승강장 벽 여유 공간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몸을 밀착하여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바짝 엎드린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큰소리로 도움을 요청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14AC20F-BA74-464E-BE91-B8421A5807FF}"/>
              </a:ext>
            </a:extLst>
          </p:cNvPr>
          <p:cNvSpPr txBox="1"/>
          <p:nvPr/>
        </p:nvSpPr>
        <p:spPr>
          <a:xfrm>
            <a:off x="4710109" y="4508709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선로에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물건을 떨어뜨렸을 때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는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직접 주우려 말고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승무원에게 도움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청해요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6DCC346-1BF9-4EE5-B18F-F9489B9D562A}"/>
              </a:ext>
            </a:extLst>
          </p:cNvPr>
          <p:cNvSpPr txBox="1"/>
          <p:nvPr/>
        </p:nvSpPr>
        <p:spPr>
          <a:xfrm>
            <a:off x="234204" y="218992"/>
            <a:ext cx="6053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지하철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기차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이동 중 안전 수칙 </a:t>
            </a:r>
          </a:p>
        </p:txBody>
      </p:sp>
    </p:spTree>
    <p:extLst>
      <p:ext uri="{BB962C8B-B14F-4D97-AF65-F5344CB8AC3E}">
        <p14:creationId xmlns:p14="http://schemas.microsoft.com/office/powerpoint/2010/main" val="61721926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405D552E-CAC6-4936-B50C-378F5E9F87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B31C986-7B18-44BD-9047-AABEFCE7AD86}"/>
              </a:ext>
            </a:extLst>
          </p:cNvPr>
          <p:cNvSpPr txBox="1"/>
          <p:nvPr/>
        </p:nvSpPr>
        <p:spPr>
          <a:xfrm>
            <a:off x="136159" y="4336509"/>
            <a:ext cx="221592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화재 시 노약자</a:t>
            </a:r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장애인석 옆에 있는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비상용 </a:t>
            </a:r>
            <a:r>
              <a:rPr lang="ko-KR" altLang="en-US" sz="1100" dirty="0" err="1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벨</a:t>
            </a:r>
            <a:r>
              <a:rPr lang="ko-KR" altLang="en-US" sz="11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눌러 승무원과 연락하고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객실에 비치된 소화기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 불을 꺼요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875D8EF-A278-4520-9108-E8DBC3F26B1A}"/>
              </a:ext>
            </a:extLst>
          </p:cNvPr>
          <p:cNvSpPr txBox="1"/>
          <p:nvPr/>
        </p:nvSpPr>
        <p:spPr>
          <a:xfrm>
            <a:off x="2352085" y="4290908"/>
            <a:ext cx="229163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출입문을 열어야 할 경우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출입문 </a:t>
            </a:r>
            <a:r>
              <a:rPr lang="ko-KR" altLang="en-US" sz="1100" dirty="0" err="1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비상콕을</a:t>
            </a:r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개방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하여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레버를 당긴 후 수동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문을 열고</a:t>
            </a:r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여의치 않으면 </a:t>
            </a:r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비상용 망치로 </a:t>
            </a:r>
            <a:endParaRPr lang="en-US" altLang="ko-KR" sz="11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유리창을 깨고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나와요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91DFE50-0F01-4152-B1FB-C52707C01C41}"/>
              </a:ext>
            </a:extLst>
          </p:cNvPr>
          <p:cNvSpPr txBox="1"/>
          <p:nvPr/>
        </p:nvSpPr>
        <p:spPr>
          <a:xfrm>
            <a:off x="4509246" y="4305164"/>
            <a:ext cx="2291633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스크린도어 비상문을 열 경우에는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빨간색 바를 밀면 문이 열리는데</a:t>
            </a:r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스크린 도어 출입문이 열리지 않을 때는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스크린도어에 설치된 손잡이를 젖힌 후 </a:t>
            </a:r>
            <a:endParaRPr lang="en-US" altLang="ko-KR" sz="11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좌우로 밀면 열려요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E00BFEC-05FF-4F6D-B47E-109C2217F998}"/>
              </a:ext>
            </a:extLst>
          </p:cNvPr>
          <p:cNvSpPr txBox="1"/>
          <p:nvPr/>
        </p:nvSpPr>
        <p:spPr>
          <a:xfrm>
            <a:off x="6598244" y="4305164"/>
            <a:ext cx="24720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지상으로 대피하기 어려울 경우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지하철 진행방향과 바람이 불어오는 </a:t>
            </a:r>
            <a:endParaRPr lang="en-US" altLang="ko-KR" sz="11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반대방향 터널로 대피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하고</a:t>
            </a:r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정전 시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는 </a:t>
            </a:r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대피 </a:t>
            </a:r>
            <a:r>
              <a:rPr lang="ko-KR" altLang="en-US" sz="1100" dirty="0" err="1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유도등</a:t>
            </a:r>
            <a:r>
              <a:rPr lang="ko-KR" altLang="en-US" sz="11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따라 나가고</a:t>
            </a:r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</a:p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유도 등이 안 보인 경우 </a:t>
            </a:r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벽을 짚거나 </a:t>
            </a:r>
            <a:endParaRPr lang="en-US" altLang="ko-KR" sz="11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시각장애인 안내용 보도 블록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따라 나가요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D8DD6BD-B446-4472-830C-31DFFA397427}"/>
              </a:ext>
            </a:extLst>
          </p:cNvPr>
          <p:cNvSpPr txBox="1"/>
          <p:nvPr/>
        </p:nvSpPr>
        <p:spPr>
          <a:xfrm>
            <a:off x="234204" y="218992"/>
            <a:ext cx="85860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지하철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기차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이동 중 안전 수칙 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화재 발생 시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endParaRPr lang="ko-KR" altLang="en-US" sz="36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2240461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D8F84E8C-EA2F-4CAD-8414-F7FBDE20D0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982F399-B2C2-4D92-A996-3C8D985CA5C0}"/>
              </a:ext>
            </a:extLst>
          </p:cNvPr>
          <p:cNvSpPr txBox="1"/>
          <p:nvPr/>
        </p:nvSpPr>
        <p:spPr>
          <a:xfrm>
            <a:off x="729441" y="3190629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신분증과 승선권 확인 후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지정된 개찰구를 통해 승선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E677325-8400-4B30-B292-6E28CEE5B2F5}"/>
              </a:ext>
            </a:extLst>
          </p:cNvPr>
          <p:cNvSpPr txBox="1"/>
          <p:nvPr/>
        </p:nvSpPr>
        <p:spPr>
          <a:xfrm>
            <a:off x="4715906" y="3167583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선박이 흔들려 넘어지거나 다칠 수 있으니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 난간을 잡고 천천히 탑승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D2B6774-BABE-4068-B441-CF59EE7B4339}"/>
              </a:ext>
            </a:extLst>
          </p:cNvPr>
          <p:cNvSpPr txBox="1"/>
          <p:nvPr/>
        </p:nvSpPr>
        <p:spPr>
          <a:xfrm>
            <a:off x="746367" y="5864507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착석 후 승무원이 설명하는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 수칙을 청취하고 숙지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BEDE26C-93E2-4556-8EA3-84DFFC716EEE}"/>
              </a:ext>
            </a:extLst>
          </p:cNvPr>
          <p:cNvSpPr txBox="1"/>
          <p:nvPr/>
        </p:nvSpPr>
        <p:spPr>
          <a:xfrm>
            <a:off x="4620538" y="5864507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비상통로</a:t>
            </a:r>
            <a:r>
              <a:rPr lang="en-US" altLang="ko-KR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구명 장비의 위치와 사용법을 </a:t>
            </a:r>
            <a:endParaRPr lang="en-US" altLang="ko-KR" sz="12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반드시 파악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6DA1118-850C-4C91-8DC0-1FB5F71305EC}"/>
              </a:ext>
            </a:extLst>
          </p:cNvPr>
          <p:cNvSpPr txBox="1"/>
          <p:nvPr/>
        </p:nvSpPr>
        <p:spPr>
          <a:xfrm>
            <a:off x="234204" y="218992"/>
            <a:ext cx="61269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선박 이동 중 안전 수칙 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운항 전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36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5522107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31909234-DAE5-4937-BACD-4D12E595D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F6E4623-C32B-46DC-9B92-18DEB6646C27}"/>
              </a:ext>
            </a:extLst>
          </p:cNvPr>
          <p:cNvSpPr txBox="1"/>
          <p:nvPr/>
        </p:nvSpPr>
        <p:spPr>
          <a:xfrm>
            <a:off x="729441" y="3190629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여객의 출입이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금지된 장소에는 </a:t>
            </a:r>
            <a:endParaRPr lang="en-US" altLang="ko-KR" sz="12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출입을 하지 말아요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7DB1ABC-7013-4D7E-8B4C-98209B3F77CD}"/>
              </a:ext>
            </a:extLst>
          </p:cNvPr>
          <p:cNvSpPr txBox="1"/>
          <p:nvPr/>
        </p:nvSpPr>
        <p:spPr>
          <a:xfrm>
            <a:off x="4715906" y="3167583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선박의 흔들림에 대비하여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항상 안전 난간을 잡고 이동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9778448-4262-4118-8119-326AB38B3DFF}"/>
              </a:ext>
            </a:extLst>
          </p:cNvPr>
          <p:cNvSpPr txBox="1"/>
          <p:nvPr/>
        </p:nvSpPr>
        <p:spPr>
          <a:xfrm>
            <a:off x="746367" y="5864507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난간 밖으로 머리나 몸을 내밀거나 기대지 않고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갑판에서 뛰거나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무리한 사진 촬영을 하지 말아요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930635D-85AD-4714-B9AB-9E501ABC757D}"/>
              </a:ext>
            </a:extLst>
          </p:cNvPr>
          <p:cNvSpPr txBox="1"/>
          <p:nvPr/>
        </p:nvSpPr>
        <p:spPr>
          <a:xfrm>
            <a:off x="4780958" y="5864507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날씨가 좋지 않거나 선체 동료가 심할 경우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갑판을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이용하지 말아요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00951E2-837A-4665-B316-B2DAA3DB057C}"/>
              </a:ext>
            </a:extLst>
          </p:cNvPr>
          <p:cNvSpPr txBox="1"/>
          <p:nvPr/>
        </p:nvSpPr>
        <p:spPr>
          <a:xfrm>
            <a:off x="234204" y="218992"/>
            <a:ext cx="61414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선박 이동 중 안전 수칙 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운항 중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  <a:endParaRPr lang="ko-KR" altLang="en-US" sz="36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095664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5BB5C58A-C371-476F-AAA5-75070A164C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5EC4B52-212C-416E-B0F0-6E2C5592CE66}"/>
              </a:ext>
            </a:extLst>
          </p:cNvPr>
          <p:cNvSpPr txBox="1"/>
          <p:nvPr/>
        </p:nvSpPr>
        <p:spPr>
          <a:xfrm>
            <a:off x="6201976" y="4730106"/>
            <a:ext cx="25426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3)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이동 시에는 미끄러지거나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낙하하지 않도록 고정된 물건을 꼭 잡고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질서를 지켜 대피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5D8BE74-281B-451D-8283-EF217BC456F2}"/>
              </a:ext>
            </a:extLst>
          </p:cNvPr>
          <p:cNvSpPr txBox="1"/>
          <p:nvPr/>
        </p:nvSpPr>
        <p:spPr>
          <a:xfrm>
            <a:off x="466603" y="4714064"/>
            <a:ext cx="2542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1)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큰소리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 외치거나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비상벨을 눌러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승무원에게 알려요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0CB95CB-6CB2-4BBE-981F-7D2E2B2DBBD1}"/>
              </a:ext>
            </a:extLst>
          </p:cNvPr>
          <p:cNvSpPr txBox="1"/>
          <p:nvPr/>
        </p:nvSpPr>
        <p:spPr>
          <a:xfrm>
            <a:off x="2584321" y="4711749"/>
            <a:ext cx="4042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2)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대피 시에는 구명조끼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꺼낸 뒤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승무원의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안내에 따라 대피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2500D6A-68EB-4BA2-B7DA-4B21C1BD34A9}"/>
              </a:ext>
            </a:extLst>
          </p:cNvPr>
          <p:cNvSpPr txBox="1"/>
          <p:nvPr/>
        </p:nvSpPr>
        <p:spPr>
          <a:xfrm>
            <a:off x="234204" y="218992"/>
            <a:ext cx="69509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선박 이동 중 안전 수칙 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사고발생 시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B3913B6-68AB-4614-93B5-3BCC8615DDD8}"/>
              </a:ext>
            </a:extLst>
          </p:cNvPr>
          <p:cNvSpPr txBox="1"/>
          <p:nvPr/>
        </p:nvSpPr>
        <p:spPr>
          <a:xfrm>
            <a:off x="3191256" y="1464081"/>
            <a:ext cx="2608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2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이상을 감지했을 때</a:t>
            </a:r>
            <a:endParaRPr lang="en-US" altLang="ko-KR" sz="24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9174388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3C59942C-F188-44E8-AD52-1C9B097220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325848E-B2E3-4008-AFC1-44AB555F2DF8}"/>
              </a:ext>
            </a:extLst>
          </p:cNvPr>
          <p:cNvSpPr txBox="1"/>
          <p:nvPr/>
        </p:nvSpPr>
        <p:spPr>
          <a:xfrm>
            <a:off x="6201976" y="4730106"/>
            <a:ext cx="2542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3)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고립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된 상황에서는 </a:t>
            </a:r>
            <a:r>
              <a:rPr lang="en-US" altLang="ko-KR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119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로 신고하여 구조를 요청해요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BFF18BC-49FD-4C68-95F1-700AEC2418A1}"/>
              </a:ext>
            </a:extLst>
          </p:cNvPr>
          <p:cNvSpPr txBox="1"/>
          <p:nvPr/>
        </p:nvSpPr>
        <p:spPr>
          <a:xfrm>
            <a:off x="466604" y="4714064"/>
            <a:ext cx="2542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1)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소화기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이용해 불을 끄고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창문을 깨 환기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ED01450-1489-4C57-9B84-DD36052E87C7}"/>
              </a:ext>
            </a:extLst>
          </p:cNvPr>
          <p:cNvSpPr txBox="1"/>
          <p:nvPr/>
        </p:nvSpPr>
        <p:spPr>
          <a:xfrm>
            <a:off x="3343835" y="4711749"/>
            <a:ext cx="25426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2)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문이 잠겼거나 열리지 않을 때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에는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선내에 비치된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도끼를 이용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창문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가장자리를 깨서 탈출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F4B19AE-1271-4D1F-91A2-86241D4B02FA}"/>
              </a:ext>
            </a:extLst>
          </p:cNvPr>
          <p:cNvSpPr txBox="1"/>
          <p:nvPr/>
        </p:nvSpPr>
        <p:spPr>
          <a:xfrm>
            <a:off x="234204" y="218992"/>
            <a:ext cx="69509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선박 이동 중 안전 수칙 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사고발생 시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B1AE118-B4F5-44B9-8CCA-8A03E81F3CBA}"/>
              </a:ext>
            </a:extLst>
          </p:cNvPr>
          <p:cNvSpPr txBox="1"/>
          <p:nvPr/>
        </p:nvSpPr>
        <p:spPr>
          <a:xfrm>
            <a:off x="3191256" y="1464081"/>
            <a:ext cx="2755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2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화재가 발생했을 때 </a:t>
            </a:r>
          </a:p>
        </p:txBody>
      </p:sp>
    </p:spTree>
    <p:extLst>
      <p:ext uri="{BB962C8B-B14F-4D97-AF65-F5344CB8AC3E}">
        <p14:creationId xmlns:p14="http://schemas.microsoft.com/office/powerpoint/2010/main" val="428568768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45263E72-BC90-475A-A023-FF6FACE2B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6898BE6-BE7B-43AF-B7BD-015A4192D2FC}"/>
              </a:ext>
            </a:extLst>
          </p:cNvPr>
          <p:cNvSpPr txBox="1"/>
          <p:nvPr/>
        </p:nvSpPr>
        <p:spPr>
          <a:xfrm>
            <a:off x="6201976" y="4730106"/>
            <a:ext cx="25426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3)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구명정에 탑승하지 못했을 때는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신호탄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반사판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등화</a:t>
            </a:r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호루라기 등의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조난 신호용 용품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확인하고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외부갑판에서 구조를 기다려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요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EFA7B3D-F508-4D51-AC91-F8BDD228DB31}"/>
              </a:ext>
            </a:extLst>
          </p:cNvPr>
          <p:cNvSpPr txBox="1"/>
          <p:nvPr/>
        </p:nvSpPr>
        <p:spPr>
          <a:xfrm>
            <a:off x="399349" y="4714064"/>
            <a:ext cx="26486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1)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구명조끼는 </a:t>
            </a:r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객실 밖에서 착용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07586ED-FA50-44CC-94CA-05018E947D94}"/>
              </a:ext>
            </a:extLst>
          </p:cNvPr>
          <p:cNvSpPr txBox="1"/>
          <p:nvPr/>
        </p:nvSpPr>
        <p:spPr>
          <a:xfrm>
            <a:off x="3299011" y="4711749"/>
            <a:ext cx="2648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2) 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 집합장소에 모인 후 </a:t>
            </a:r>
            <a:endParaRPr lang="en-US" altLang="ko-KR" sz="12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순서대로 구명정에 탑승</a:t>
            </a:r>
            <a:r>
              <a:rPr lang="ko-KR" altLang="en-US" sz="12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098018B-5F5B-4464-8528-AA8170C9A94B}"/>
              </a:ext>
            </a:extLst>
          </p:cNvPr>
          <p:cNvSpPr txBox="1"/>
          <p:nvPr/>
        </p:nvSpPr>
        <p:spPr>
          <a:xfrm>
            <a:off x="234204" y="218992"/>
            <a:ext cx="69509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선박 이동 중 안전 수칙 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사고발생 시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70A58C4-3930-4912-A651-5A84D5BF0EEE}"/>
              </a:ext>
            </a:extLst>
          </p:cNvPr>
          <p:cNvSpPr txBox="1"/>
          <p:nvPr/>
        </p:nvSpPr>
        <p:spPr>
          <a:xfrm>
            <a:off x="3568243" y="1464081"/>
            <a:ext cx="20553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24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구명조끼 착용</a:t>
            </a:r>
          </a:p>
        </p:txBody>
      </p:sp>
    </p:spTree>
    <p:extLst>
      <p:ext uri="{BB962C8B-B14F-4D97-AF65-F5344CB8AC3E}">
        <p14:creationId xmlns:p14="http://schemas.microsoft.com/office/powerpoint/2010/main" val="118671872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1752825F-A2D6-4BEC-ACAB-CFD5776C4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963B9F9-D1E2-41C7-9C9E-D8A45DD8D85A}"/>
              </a:ext>
            </a:extLst>
          </p:cNvPr>
          <p:cNvSpPr txBox="1"/>
          <p:nvPr/>
        </p:nvSpPr>
        <p:spPr>
          <a:xfrm>
            <a:off x="48958" y="4322576"/>
            <a:ext cx="24183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항공기 탑승 후 승무원의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산소마스크 사용법 등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안전교육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철저히 받아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대처법을 익혀요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61571DE-05D5-4D12-B3E9-207465791D6E}"/>
              </a:ext>
            </a:extLst>
          </p:cNvPr>
          <p:cNvSpPr txBox="1"/>
          <p:nvPr/>
        </p:nvSpPr>
        <p:spPr>
          <a:xfrm>
            <a:off x="2309396" y="4290908"/>
            <a:ext cx="22626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비행기 이착륙 시에는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반드시 좌석벨트를 착용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하며</a:t>
            </a:r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좌석벨트 착용 </a:t>
            </a:r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표시등이 꺼진 후에도 </a:t>
            </a:r>
            <a:endParaRPr lang="en-US" altLang="ko-KR" sz="11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기류 변화 등으로 인하여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비행기가 흔들릴 수 있으므로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좌석벨트를 착용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AC9804C-C11E-4D71-9130-01714CDA2244}"/>
              </a:ext>
            </a:extLst>
          </p:cNvPr>
          <p:cNvSpPr txBox="1"/>
          <p:nvPr/>
        </p:nvSpPr>
        <p:spPr>
          <a:xfrm>
            <a:off x="4571999" y="4305164"/>
            <a:ext cx="2260439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비행기에 탑승하면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승무원의 안내에 따라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좌석벨트 사용법</a:t>
            </a:r>
            <a:r>
              <a:rPr lang="en-US" altLang="ko-KR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비상구의 위치 및 비상장비의 사용법을</a:t>
            </a:r>
            <a:endParaRPr lang="en-US" altLang="ko-KR" sz="11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숙지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4A99835-F131-4AB6-9F8F-715F08E44724}"/>
              </a:ext>
            </a:extLst>
          </p:cNvPr>
          <p:cNvSpPr txBox="1"/>
          <p:nvPr/>
        </p:nvSpPr>
        <p:spPr>
          <a:xfrm>
            <a:off x="6834605" y="4298868"/>
            <a:ext cx="213390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4.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비행기 좌석의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안전벨트 착용 신호를 확인하고</a:t>
            </a:r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비상시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에는 두 손을 포개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앞좌석에 대고 팔 사이로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머리를 감싸 안아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몸을 웅크리는 충격방지 자세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취해요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F34F6A3-9E10-45EB-83C8-129B48953F99}"/>
              </a:ext>
            </a:extLst>
          </p:cNvPr>
          <p:cNvSpPr txBox="1"/>
          <p:nvPr/>
        </p:nvSpPr>
        <p:spPr>
          <a:xfrm>
            <a:off x="234204" y="218992"/>
            <a:ext cx="44662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항공 이동 중 안전 수칙</a:t>
            </a:r>
          </a:p>
        </p:txBody>
      </p:sp>
    </p:spTree>
    <p:extLst>
      <p:ext uri="{BB962C8B-B14F-4D97-AF65-F5344CB8AC3E}">
        <p14:creationId xmlns:p14="http://schemas.microsoft.com/office/powerpoint/2010/main" val="77215190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71E123FA-F34D-4B6E-AA07-291BD0D1E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F197AFD-68AB-407F-93D6-51BDC4664F1E}"/>
              </a:ext>
            </a:extLst>
          </p:cNvPr>
          <p:cNvSpPr txBox="1"/>
          <p:nvPr/>
        </p:nvSpPr>
        <p:spPr>
          <a:xfrm>
            <a:off x="130547" y="4295772"/>
            <a:ext cx="2336800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5.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의자가 뒤로 젖혀진 상태로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사고가 나면 충격의 범위가 넓어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사람들이 많이 다칠 수 있어</a:t>
            </a:r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</a:t>
            </a: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비행기가 이륙하고 착륙할 때는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테이블을 사용 전 상태로 위치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시키고</a:t>
            </a:r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젖혀 놓은 </a:t>
            </a:r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등받이는 최대한 직각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세워요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A7F51AE-6301-45EC-A92A-E3C9CDE2FB73}"/>
              </a:ext>
            </a:extLst>
          </p:cNvPr>
          <p:cNvSpPr txBox="1"/>
          <p:nvPr/>
        </p:nvSpPr>
        <p:spPr>
          <a:xfrm>
            <a:off x="2393575" y="4295772"/>
            <a:ext cx="21784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비행 전 </a:t>
            </a:r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승무원의 안내방송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귀를 기울이고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상황발생 시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승무원의 </a:t>
            </a:r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안내에 </a:t>
            </a:r>
            <a:r>
              <a:rPr lang="ko-KR" altLang="en-US" sz="1100" dirty="0" err="1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따라요</a:t>
            </a:r>
            <a:endParaRPr lang="ko-KR" altLang="en-US" sz="11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endParaRPr lang="ko-KR" altLang="en-US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31F175A-2762-4172-9075-FB1833F8FBFA}"/>
              </a:ext>
            </a:extLst>
          </p:cNvPr>
          <p:cNvSpPr txBox="1"/>
          <p:nvPr/>
        </p:nvSpPr>
        <p:spPr>
          <a:xfrm>
            <a:off x="4572000" y="4304668"/>
            <a:ext cx="22630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7.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비행기 착륙 시 창문 가리개 열기</a:t>
            </a:r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: </a:t>
            </a: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사고 발생 시 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즉각적으로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바깥 상황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알 수 있도록 </a:t>
            </a:r>
            <a:endParaRPr lang="en-US" altLang="ko-KR" sz="11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창문의 </a:t>
            </a:r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가리개를 열어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놓아요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C9D4BDB-ADB8-40FA-8FBE-03AEC2841F6F}"/>
              </a:ext>
            </a:extLst>
          </p:cNvPr>
          <p:cNvSpPr txBox="1"/>
          <p:nvPr/>
        </p:nvSpPr>
        <p:spPr>
          <a:xfrm>
            <a:off x="6927882" y="4304668"/>
            <a:ext cx="18433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8. </a:t>
            </a:r>
            <a:r>
              <a:rPr lang="ko-KR" altLang="en-US" sz="11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비상구 위치</a:t>
            </a:r>
            <a:r>
              <a:rPr lang="ko-KR" altLang="en-US" sz="11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확인해요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F02F72A-F357-45A9-B55C-E53E02792240}"/>
              </a:ext>
            </a:extLst>
          </p:cNvPr>
          <p:cNvSpPr txBox="1"/>
          <p:nvPr/>
        </p:nvSpPr>
        <p:spPr>
          <a:xfrm>
            <a:off x="234204" y="218992"/>
            <a:ext cx="44662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6.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항공 이동 중 안전 수칙</a:t>
            </a:r>
          </a:p>
        </p:txBody>
      </p:sp>
    </p:spTree>
    <p:extLst>
      <p:ext uri="{BB962C8B-B14F-4D97-AF65-F5344CB8AC3E}">
        <p14:creationId xmlns:p14="http://schemas.microsoft.com/office/powerpoint/2010/main" val="400224829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2E8D63A6-386D-4816-A6C1-E5E1869110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3B479FF-8B65-4C69-ADD8-B867301548C3}"/>
              </a:ext>
            </a:extLst>
          </p:cNvPr>
          <p:cNvSpPr txBox="1"/>
          <p:nvPr/>
        </p:nvSpPr>
        <p:spPr>
          <a:xfrm>
            <a:off x="123599" y="3598995"/>
            <a:ext cx="889680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 smtClean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화재나 </a:t>
            </a:r>
            <a:r>
              <a:rPr lang="ko-KR" altLang="en-US" sz="28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교통사고 발생 시 </a:t>
            </a:r>
            <a:endParaRPr lang="en-US" altLang="ko-KR" sz="28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차량 유리창</a:t>
            </a:r>
            <a:r>
              <a:rPr lang="ko-KR" altLang="en-US" sz="28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</a:t>
            </a:r>
            <a:r>
              <a:rPr lang="ko-KR" altLang="en-US" sz="28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깨고 탈출 </a:t>
            </a:r>
            <a:r>
              <a:rPr lang="ko-KR" altLang="en-US" sz="28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할 수 있도록 도와주는 장비</a:t>
            </a:r>
            <a:endParaRPr lang="en-US" altLang="ko-KR" sz="28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endParaRPr lang="en-US" altLang="ko-KR" sz="28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en-US" altLang="ko-KR" sz="28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*</a:t>
            </a:r>
            <a:r>
              <a:rPr lang="ko-KR" altLang="en-US" sz="28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차랑용 유리는 안전을 위해 </a:t>
            </a:r>
            <a:r>
              <a:rPr lang="ko-KR" altLang="en-US" sz="28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강화유리로 제작</a:t>
            </a:r>
            <a:r>
              <a:rPr lang="en-US" altLang="ko-KR" sz="28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</a:p>
          <a:p>
            <a:pPr algn="ctr"/>
            <a:r>
              <a:rPr lang="ko-KR" altLang="en-US" sz="28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사람의 힘으로 부수는 것은 불가능</a:t>
            </a:r>
            <a:endParaRPr lang="en-US" altLang="ko-KR" sz="2800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D9419C91-34EC-4C6F-A269-4F47CE5D5F21}"/>
              </a:ext>
            </a:extLst>
          </p:cNvPr>
          <p:cNvSpPr txBox="1"/>
          <p:nvPr/>
        </p:nvSpPr>
        <p:spPr>
          <a:xfrm>
            <a:off x="234204" y="218992"/>
            <a:ext cx="53014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차랑용 비상망치  활용 방법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6C042981-7903-4AEA-99E0-A92B26013FBD}"/>
              </a:ext>
            </a:extLst>
          </p:cNvPr>
          <p:cNvSpPr txBox="1"/>
          <p:nvPr/>
        </p:nvSpPr>
        <p:spPr>
          <a:xfrm>
            <a:off x="1165692" y="2365684"/>
            <a:ext cx="27045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비상용망치란</a:t>
            </a:r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?</a:t>
            </a:r>
            <a:endParaRPr lang="ko-KR" altLang="en-US" sz="36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51388613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A871F743-D5FA-4963-BAE0-4EC6AC805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7D67EE4-83F7-48AF-BB7B-3F5EBDE5BBE3}"/>
              </a:ext>
            </a:extLst>
          </p:cNvPr>
          <p:cNvSpPr txBox="1"/>
          <p:nvPr/>
        </p:nvSpPr>
        <p:spPr>
          <a:xfrm>
            <a:off x="1112959" y="4067851"/>
            <a:ext cx="4042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유리창의 </a:t>
            </a:r>
            <a:r>
              <a:rPr lang="ko-KR" altLang="en-US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아래쪽 모서리 타격</a:t>
            </a:r>
          </a:p>
          <a:p>
            <a:pPr algn="ctr"/>
            <a:endParaRPr lang="ko-KR" altLang="en-US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2738953-8956-474D-8729-0C9E638F1697}"/>
              </a:ext>
            </a:extLst>
          </p:cNvPr>
          <p:cNvSpPr txBox="1"/>
          <p:nvPr/>
        </p:nvSpPr>
        <p:spPr>
          <a:xfrm>
            <a:off x="4025780" y="2547828"/>
            <a:ext cx="4640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손잡이를 꽉 잡고 </a:t>
            </a:r>
            <a:r>
              <a:rPr lang="ko-KR" altLang="en-US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날카로운 부분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으로 창문타격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B0136C4-1496-429E-9273-5D4AEFFE0AA9}"/>
              </a:ext>
            </a:extLst>
          </p:cNvPr>
          <p:cNvSpPr txBox="1"/>
          <p:nvPr/>
        </p:nvSpPr>
        <p:spPr>
          <a:xfrm>
            <a:off x="2747203" y="1265577"/>
            <a:ext cx="3417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비상용 망치 활용법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411327B-15AB-4C6C-8CC5-C93ED8D34C8B}"/>
              </a:ext>
            </a:extLst>
          </p:cNvPr>
          <p:cNvSpPr txBox="1"/>
          <p:nvPr/>
        </p:nvSpPr>
        <p:spPr>
          <a:xfrm>
            <a:off x="234204" y="218992"/>
            <a:ext cx="53014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차랑용 비상망치  활용 방법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EE04593-4F32-45C8-8E54-534A3F87A1CF}"/>
              </a:ext>
            </a:extLst>
          </p:cNvPr>
          <p:cNvSpPr txBox="1"/>
          <p:nvPr/>
        </p:nvSpPr>
        <p:spPr>
          <a:xfrm>
            <a:off x="3776486" y="5469659"/>
            <a:ext cx="4042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3.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타격할 지점을 </a:t>
            </a:r>
            <a:r>
              <a:rPr lang="ko-KR" altLang="en-US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집중적으로 타격</a:t>
            </a:r>
          </a:p>
          <a:p>
            <a:pPr algn="ctr"/>
            <a:endParaRPr lang="ko-KR" altLang="en-US" dirty="0">
              <a:solidFill>
                <a:srgbClr val="ED144F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937817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스크린샷이(가) 표시된 사진&#10;&#10;자동 생성된 설명">
            <a:extLst>
              <a:ext uri="{FF2B5EF4-FFF2-40B4-BE49-F238E27FC236}">
                <a16:creationId xmlns:a16="http://schemas.microsoft.com/office/drawing/2014/main" xmlns="" id="{FED3DDF9-80DE-47B5-9EC5-82DC1EEA2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F254959-D79D-45BC-AD4A-7B1BADA6E63F}"/>
              </a:ext>
            </a:extLst>
          </p:cNvPr>
          <p:cNvSpPr txBox="1"/>
          <p:nvPr/>
        </p:nvSpPr>
        <p:spPr>
          <a:xfrm>
            <a:off x="3056377" y="5153953"/>
            <a:ext cx="5277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안전벨트에 있는 </a:t>
            </a:r>
            <a:r>
              <a:rPr lang="ko-KR" altLang="en-US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결함부분 쇠뭉치를 활용하여 타격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CEB2530-390B-4273-9D23-FE820987A3DF}"/>
              </a:ext>
            </a:extLst>
          </p:cNvPr>
          <p:cNvSpPr txBox="1"/>
          <p:nvPr/>
        </p:nvSpPr>
        <p:spPr>
          <a:xfrm>
            <a:off x="3215267" y="2928950"/>
            <a:ext cx="4640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 </a:t>
            </a:r>
            <a:r>
              <a:rPr lang="ko-KR" altLang="en-US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자동차 의자 목 받침을 빼내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목 받침 아래에 있는</a:t>
            </a:r>
            <a:endParaRPr lang="en-US" altLang="ko-KR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pPr algn="ctr"/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철심부분을 이용해 </a:t>
            </a:r>
            <a:r>
              <a:rPr lang="ko-KR" altLang="en-US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직각으로 창 모서리를 타격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0186C7C-17F8-450D-BDB7-60E52A1F484A}"/>
              </a:ext>
            </a:extLst>
          </p:cNvPr>
          <p:cNvSpPr txBox="1"/>
          <p:nvPr/>
        </p:nvSpPr>
        <p:spPr>
          <a:xfrm>
            <a:off x="2324813" y="1265577"/>
            <a:ext cx="42627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비상용 망치가 </a:t>
            </a:r>
            <a:r>
              <a:rPr lang="ko-KR" altLang="en-US" sz="36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없을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경우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0098A5B-4A04-4D4D-80A7-8D6361C88BFD}"/>
              </a:ext>
            </a:extLst>
          </p:cNvPr>
          <p:cNvSpPr txBox="1"/>
          <p:nvPr/>
        </p:nvSpPr>
        <p:spPr>
          <a:xfrm>
            <a:off x="234204" y="218992"/>
            <a:ext cx="53014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차랑용 비상망치  활용 방법</a:t>
            </a:r>
          </a:p>
        </p:txBody>
      </p:sp>
    </p:spTree>
    <p:extLst>
      <p:ext uri="{BB962C8B-B14F-4D97-AF65-F5344CB8AC3E}">
        <p14:creationId xmlns:p14="http://schemas.microsoft.com/office/powerpoint/2010/main" val="164991473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FE5EC04A-72BB-4C15-9594-B408B0794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84B412-0DF6-4C6E-BCB7-5D03C08FB694}"/>
              </a:ext>
            </a:extLst>
          </p:cNvPr>
          <p:cNvSpPr txBox="1"/>
          <p:nvPr/>
        </p:nvSpPr>
        <p:spPr>
          <a:xfrm>
            <a:off x="2324813" y="1265577"/>
            <a:ext cx="42627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비상용 망치가 없을 경우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345B69A-73B9-4A36-A3BA-4F4D7AA3F40E}"/>
              </a:ext>
            </a:extLst>
          </p:cNvPr>
          <p:cNvSpPr txBox="1"/>
          <p:nvPr/>
        </p:nvSpPr>
        <p:spPr>
          <a:xfrm>
            <a:off x="234204" y="218992"/>
            <a:ext cx="53014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7. </a:t>
            </a:r>
            <a:r>
              <a:rPr lang="ko-KR" altLang="en-US" sz="36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차랑용 비상망치  활용 방법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D6C6036-729A-4007-A2E8-025417625758}"/>
              </a:ext>
            </a:extLst>
          </p:cNvPr>
          <p:cNvSpPr txBox="1"/>
          <p:nvPr/>
        </p:nvSpPr>
        <p:spPr>
          <a:xfrm>
            <a:off x="2679184" y="2220678"/>
            <a:ext cx="598416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출처 </a:t>
            </a:r>
          </a:p>
          <a:p>
            <a:endParaRPr lang="ko-KR" altLang="en-US" sz="14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  <a:p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교육부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</a:t>
            </a:r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학교현장 재난유형별 교육훈련 매뉴얼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자연재난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교육부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</a:t>
            </a:r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학교현장 재난유형별 교육훈련 매뉴얼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사회재난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여성가족부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4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한국청소년활동진흥원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</a:t>
            </a:r>
            <a:r>
              <a:rPr lang="ko-KR" altLang="en-US" sz="14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청소년수련활동안전매뉴얼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청소년지도자용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</a:t>
            </a:r>
          </a:p>
          <a:p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행정안전부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 </a:t>
            </a:r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물놀이 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</a:t>
            </a:r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대 안전수칙</a:t>
            </a:r>
          </a:p>
          <a:p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해양경찰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</a:t>
            </a:r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보트와 같은 수상 기구 활용 시 주의사항</a:t>
            </a:r>
          </a:p>
          <a:p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질병관리본부</a:t>
            </a:r>
            <a:r>
              <a:rPr lang="en-US" altLang="ko-KR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-</a:t>
            </a:r>
            <a:r>
              <a:rPr lang="ko-KR" altLang="en-US" sz="1400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기침예절</a:t>
            </a:r>
          </a:p>
        </p:txBody>
      </p:sp>
    </p:spTree>
    <p:extLst>
      <p:ext uri="{BB962C8B-B14F-4D97-AF65-F5344CB8AC3E}">
        <p14:creationId xmlns:p14="http://schemas.microsoft.com/office/powerpoint/2010/main" val="116237242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1B19D15D-95E8-486B-8D49-1F91AD909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E331908-5B63-454D-820A-525EF4A2BA4D}"/>
              </a:ext>
            </a:extLst>
          </p:cNvPr>
          <p:cNvSpPr txBox="1"/>
          <p:nvPr/>
        </p:nvSpPr>
        <p:spPr>
          <a:xfrm>
            <a:off x="585767" y="3726192"/>
            <a:ext cx="82294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나</a:t>
            </a:r>
            <a:r>
              <a:rPr lang="ko-KR" altLang="en-US" sz="3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지키고 </a:t>
            </a:r>
            <a:r>
              <a:rPr lang="ko-KR" altLang="en-US" sz="3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우리</a:t>
            </a:r>
            <a:r>
              <a:rPr lang="ko-KR" altLang="en-US" sz="3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를 지키는 </a:t>
            </a:r>
            <a:r>
              <a:rPr lang="ko-KR" altLang="en-US" sz="3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안전</a:t>
            </a:r>
            <a:r>
              <a:rPr lang="ko-KR" altLang="en-US" sz="3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</a:p>
          <a:p>
            <a:pPr algn="ctr"/>
            <a:r>
              <a:rPr lang="ko-KR" altLang="en-US" sz="3200" dirty="0">
                <a:solidFill>
                  <a:srgbClr val="FFC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작은 안전 수칙</a:t>
            </a:r>
            <a:r>
              <a:rPr lang="ko-KR" altLang="en-US" sz="3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을 알고 </a:t>
            </a:r>
            <a:r>
              <a:rPr lang="ko-KR" altLang="en-US" sz="3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실천</a:t>
            </a:r>
            <a:r>
              <a:rPr lang="ko-KR" altLang="en-US" sz="3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하는 것에서 </a:t>
            </a:r>
            <a:r>
              <a:rPr lang="ko-KR" altLang="en-US" sz="3200" dirty="0">
                <a:solidFill>
                  <a:srgbClr val="FBA305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시작</a:t>
            </a:r>
            <a:r>
              <a:rPr lang="ko-KR" altLang="en-US" sz="3200" dirty="0">
                <a:solidFill>
                  <a:srgbClr val="ED144F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합니다</a:t>
            </a:r>
          </a:p>
        </p:txBody>
      </p:sp>
    </p:spTree>
    <p:extLst>
      <p:ext uri="{BB962C8B-B14F-4D97-AF65-F5344CB8AC3E}">
        <p14:creationId xmlns:p14="http://schemas.microsoft.com/office/powerpoint/2010/main" val="25660822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2259</TotalTime>
  <Words>3788</Words>
  <Application>Microsoft Office PowerPoint</Application>
  <PresentationFormat>화면 슬라이드 쇼(4:3)</PresentationFormat>
  <Paragraphs>672</Paragraphs>
  <Slides>84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84</vt:i4>
      </vt:variant>
    </vt:vector>
  </HeadingPairs>
  <TitlesOfParts>
    <vt:vector size="90" baseType="lpstr">
      <vt:lpstr>배달의민족 주아</vt:lpstr>
      <vt:lpstr>맑은 고딕</vt:lpstr>
      <vt:lpstr>Calibri</vt:lpstr>
      <vt:lpstr>Calibri Light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PLAN BE</dc:creator>
  <cp:lastModifiedBy>User</cp:lastModifiedBy>
  <cp:revision>179</cp:revision>
  <dcterms:created xsi:type="dcterms:W3CDTF">2019-08-09T05:12:05Z</dcterms:created>
  <dcterms:modified xsi:type="dcterms:W3CDTF">2019-09-10T05:25:05Z</dcterms:modified>
</cp:coreProperties>
</file>